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57" r:id="rId22"/>
    <p:sldId id="280" r:id="rId23"/>
    <p:sldId id="281" r:id="rId24"/>
    <p:sldId id="282" r:id="rId25"/>
    <p:sldId id="283" r:id="rId26"/>
    <p:sldId id="284" r:id="rId27"/>
    <p:sldId id="285" r:id="rId28"/>
    <p:sldId id="258" r:id="rId29"/>
    <p:sldId id="286" r:id="rId30"/>
    <p:sldId id="287" r:id="rId31"/>
    <p:sldId id="260"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2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1B793-3A9A-4142-BA38-92FA34312F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DAAA0A6-55DA-41C4-8DF6-D25B5E76352E}">
      <dgm:prSet/>
      <dgm:spPr/>
      <dgm:t>
        <a:bodyPr/>
        <a:lstStyle/>
        <a:p>
          <a:r>
            <a:rPr lang="ru-RU"/>
            <a:t>Қазіргі кезде пайда болған жүйелерде ұсақ дисперсті қатты таратушыларға көп көңіл бөлінген, мысал ретінде құмды келтіруге болады.</a:t>
          </a:r>
          <a:endParaRPr lang="en-US"/>
        </a:p>
      </dgm:t>
    </dgm:pt>
    <dgm:pt modelId="{1605B1AB-7675-4950-9E4A-FD118E2F38EE}" type="parTrans" cxnId="{1BCE906B-105F-4207-BCF6-DCCB4F6B038E}">
      <dgm:prSet/>
      <dgm:spPr/>
      <dgm:t>
        <a:bodyPr/>
        <a:lstStyle/>
        <a:p>
          <a:endParaRPr lang="en-US"/>
        </a:p>
      </dgm:t>
    </dgm:pt>
    <dgm:pt modelId="{FA4F01F1-2C32-4A92-8DCE-967DFD630913}" type="sibTrans" cxnId="{1BCE906B-105F-4207-BCF6-DCCB4F6B038E}">
      <dgm:prSet/>
      <dgm:spPr/>
      <dgm:t>
        <a:bodyPr/>
        <a:lstStyle/>
        <a:p>
          <a:endParaRPr lang="en-US"/>
        </a:p>
      </dgm:t>
    </dgm:pt>
    <dgm:pt modelId="{9DD7D284-0148-4A0E-8A22-4F52E271C2A3}">
      <dgm:prSet/>
      <dgm:spPr/>
      <dgm:t>
        <a:bodyPr/>
        <a:lstStyle/>
        <a:p>
          <a:r>
            <a:rPr lang="ru-RU"/>
            <a:t>Клеткалар қарапайм түрде тегіс бетке белсенді қабақша түзе отырып жабысады. Қабықшаның  қалыңдығы бір клетка қабатындай болады. Қарапайым жабысуға қабілетті емес клеткалар химиялық заттармен жабыстырылуы мүмкін. Мысалы глутар альдегиді. Бұл жағдайда жабысудың беріктігі қарапайым адгезияныкіндей болады.</a:t>
          </a:r>
          <a:endParaRPr lang="en-US"/>
        </a:p>
      </dgm:t>
    </dgm:pt>
    <dgm:pt modelId="{CD8B9540-5C27-4604-A2FA-468813FF4C59}" type="parTrans" cxnId="{AF54F415-2556-4EF8-94F9-B5B33B40B9F3}">
      <dgm:prSet/>
      <dgm:spPr/>
      <dgm:t>
        <a:bodyPr/>
        <a:lstStyle/>
        <a:p>
          <a:endParaRPr lang="en-US"/>
        </a:p>
      </dgm:t>
    </dgm:pt>
    <dgm:pt modelId="{CEFA7E99-24E5-4DD3-853E-44083DD0AD53}" type="sibTrans" cxnId="{AF54F415-2556-4EF8-94F9-B5B33B40B9F3}">
      <dgm:prSet/>
      <dgm:spPr/>
      <dgm:t>
        <a:bodyPr/>
        <a:lstStyle/>
        <a:p>
          <a:endParaRPr lang="en-US"/>
        </a:p>
      </dgm:t>
    </dgm:pt>
    <dgm:pt modelId="{42829942-860D-4445-B18A-BC2F121BA478}" type="pres">
      <dgm:prSet presAssocID="{5831B793-3A9A-4142-BA38-92FA34312FD1}" presName="linear" presStyleCnt="0">
        <dgm:presLayoutVars>
          <dgm:animLvl val="lvl"/>
          <dgm:resizeHandles val="exact"/>
        </dgm:presLayoutVars>
      </dgm:prSet>
      <dgm:spPr/>
    </dgm:pt>
    <dgm:pt modelId="{C6926543-43EE-4C4B-9A6F-B241F6F48BDB}" type="pres">
      <dgm:prSet presAssocID="{9DAAA0A6-55DA-41C4-8DF6-D25B5E76352E}" presName="parentText" presStyleLbl="node1" presStyleIdx="0" presStyleCnt="2">
        <dgm:presLayoutVars>
          <dgm:chMax val="0"/>
          <dgm:bulletEnabled val="1"/>
        </dgm:presLayoutVars>
      </dgm:prSet>
      <dgm:spPr/>
    </dgm:pt>
    <dgm:pt modelId="{9398E479-747E-43B7-8023-D381A8E7A02B}" type="pres">
      <dgm:prSet presAssocID="{FA4F01F1-2C32-4A92-8DCE-967DFD630913}" presName="spacer" presStyleCnt="0"/>
      <dgm:spPr/>
    </dgm:pt>
    <dgm:pt modelId="{85164683-C602-4ACE-863B-FCD01AB1387D}" type="pres">
      <dgm:prSet presAssocID="{9DD7D284-0148-4A0E-8A22-4F52E271C2A3}" presName="parentText" presStyleLbl="node1" presStyleIdx="1" presStyleCnt="2">
        <dgm:presLayoutVars>
          <dgm:chMax val="0"/>
          <dgm:bulletEnabled val="1"/>
        </dgm:presLayoutVars>
      </dgm:prSet>
      <dgm:spPr/>
    </dgm:pt>
  </dgm:ptLst>
  <dgm:cxnLst>
    <dgm:cxn modelId="{18742901-DD38-42A1-8002-5B7AF58E1C0E}" type="presOf" srcId="{5831B793-3A9A-4142-BA38-92FA34312FD1}" destId="{42829942-860D-4445-B18A-BC2F121BA478}" srcOrd="0" destOrd="0" presId="urn:microsoft.com/office/officeart/2005/8/layout/vList2"/>
    <dgm:cxn modelId="{AF54F415-2556-4EF8-94F9-B5B33B40B9F3}" srcId="{5831B793-3A9A-4142-BA38-92FA34312FD1}" destId="{9DD7D284-0148-4A0E-8A22-4F52E271C2A3}" srcOrd="1" destOrd="0" parTransId="{CD8B9540-5C27-4604-A2FA-468813FF4C59}" sibTransId="{CEFA7E99-24E5-4DD3-853E-44083DD0AD53}"/>
    <dgm:cxn modelId="{1BCE906B-105F-4207-BCF6-DCCB4F6B038E}" srcId="{5831B793-3A9A-4142-BA38-92FA34312FD1}" destId="{9DAAA0A6-55DA-41C4-8DF6-D25B5E76352E}" srcOrd="0" destOrd="0" parTransId="{1605B1AB-7675-4950-9E4A-FD118E2F38EE}" sibTransId="{FA4F01F1-2C32-4A92-8DCE-967DFD630913}"/>
    <dgm:cxn modelId="{0F340952-374D-4759-AFFB-E5294747B181}" type="presOf" srcId="{9DD7D284-0148-4A0E-8A22-4F52E271C2A3}" destId="{85164683-C602-4ACE-863B-FCD01AB1387D}" srcOrd="0" destOrd="0" presId="urn:microsoft.com/office/officeart/2005/8/layout/vList2"/>
    <dgm:cxn modelId="{86882179-C3AB-4DBA-8296-94C5DEE4A700}" type="presOf" srcId="{9DAAA0A6-55DA-41C4-8DF6-D25B5E76352E}" destId="{C6926543-43EE-4C4B-9A6F-B241F6F48BDB}" srcOrd="0" destOrd="0" presId="urn:microsoft.com/office/officeart/2005/8/layout/vList2"/>
    <dgm:cxn modelId="{E784E2F6-EC4B-43EC-8F13-B4A3DB4D55E8}" type="presParOf" srcId="{42829942-860D-4445-B18A-BC2F121BA478}" destId="{C6926543-43EE-4C4B-9A6F-B241F6F48BDB}" srcOrd="0" destOrd="0" presId="urn:microsoft.com/office/officeart/2005/8/layout/vList2"/>
    <dgm:cxn modelId="{540BDADF-D89F-4AFA-B696-F9265DD3246D}" type="presParOf" srcId="{42829942-860D-4445-B18A-BC2F121BA478}" destId="{9398E479-747E-43B7-8023-D381A8E7A02B}" srcOrd="1" destOrd="0" presId="urn:microsoft.com/office/officeart/2005/8/layout/vList2"/>
    <dgm:cxn modelId="{C9060FBC-D5B2-4733-9444-6297C4E580A6}" type="presParOf" srcId="{42829942-860D-4445-B18A-BC2F121BA478}" destId="{85164683-C602-4ACE-863B-FCD01AB1387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26543-43EE-4C4B-9A6F-B241F6F48BDB}">
      <dsp:nvSpPr>
        <dsp:cNvPr id="0" name=""/>
        <dsp:cNvSpPr/>
      </dsp:nvSpPr>
      <dsp:spPr>
        <a:xfrm>
          <a:off x="0" y="368396"/>
          <a:ext cx="8946541" cy="170198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Қазіргі кезде пайда болған жүйелерде ұсақ дисперсті қатты таратушыларға көп көңіл бөлінген, мысал ретінде құмды келтіруге болады.</a:t>
          </a:r>
          <a:endParaRPr lang="en-US" sz="1900" kern="1200"/>
        </a:p>
      </dsp:txBody>
      <dsp:txXfrm>
        <a:off x="83084" y="451480"/>
        <a:ext cx="8780373" cy="1535816"/>
      </dsp:txXfrm>
    </dsp:sp>
    <dsp:sp modelId="{85164683-C602-4ACE-863B-FCD01AB1387D}">
      <dsp:nvSpPr>
        <dsp:cNvPr id="0" name=""/>
        <dsp:cNvSpPr/>
      </dsp:nvSpPr>
      <dsp:spPr>
        <a:xfrm>
          <a:off x="0" y="2125100"/>
          <a:ext cx="8946541" cy="170198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Клеткалар қарапайм түрде тегіс бетке белсенді қабақша түзе отырып жабысады. Қабықшаның  қалыңдығы бір клетка қабатындай болады. Қарапайым жабысуға қабілетті емес клеткалар химиялық заттармен жабыстырылуы мүмкін. Мысалы глутар альдегиді. Бұл жағдайда жабысудың беріктігі қарапайым адгезияныкіндей болады.</a:t>
          </a:r>
          <a:endParaRPr lang="en-US" sz="1900" kern="1200"/>
        </a:p>
      </dsp:txBody>
      <dsp:txXfrm>
        <a:off x="83084" y="2208184"/>
        <a:ext cx="8780373" cy="15358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7506000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F7C3A7-D6F6-4D38-A7C3-B72967BB81A6}" type="datetime1">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9588800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55781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857281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5844345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0282359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3548161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7312953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7346160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0948892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8926742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EF7C3A7-D6F6-4D38-A7C3-B72967BB81A6}" type="datetime1">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3564396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EF7C3A7-D6F6-4D38-A7C3-B72967BB81A6}" type="datetime1">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130969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9268528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4987112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6EF7C3A7-D6F6-4D38-A7C3-B72967BB81A6}" type="datetime1">
              <a:rPr lang="en-US" smtClean="0"/>
              <a:t>10/11/2021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7298063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F7C3A7-D6F6-4D38-A7C3-B72967BB81A6}" type="datetime1">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7960894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EF7C3A7-D6F6-4D38-A7C3-B72967BB81A6}" type="datetime1">
              <a:rPr lang="en-US" smtClean="0"/>
              <a:t>10/11/2021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586042B-6341-4E38-A80C-926D3BB8AAC9}" type="slidenum">
              <a:rPr lang="en-US" smtClean="0"/>
              <a:t>‹#›</a:t>
            </a:fld>
            <a:endParaRPr lang="en-US"/>
          </a:p>
        </p:txBody>
      </p:sp>
    </p:spTree>
    <p:extLst>
      <p:ext uri="{BB962C8B-B14F-4D97-AF65-F5344CB8AC3E}">
        <p14:creationId xmlns:p14="http://schemas.microsoft.com/office/powerpoint/2010/main" val="507558035"/>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2A17360-9BF4-4486-A50F-A74F7796505F}"/>
              </a:ext>
            </a:extLst>
          </p:cNvPr>
          <p:cNvSpPr>
            <a:spLocks noGrp="1"/>
          </p:cNvSpPr>
          <p:nvPr>
            <p:ph type="ctrTitle"/>
          </p:nvPr>
        </p:nvSpPr>
        <p:spPr>
          <a:xfrm>
            <a:off x="4872012" y="1447800"/>
            <a:ext cx="5222325" cy="3329581"/>
          </a:xfrm>
        </p:spPr>
        <p:txBody>
          <a:bodyPr>
            <a:normAutofit/>
          </a:bodyPr>
          <a:lstStyle/>
          <a:p>
            <a:pPr>
              <a:lnSpc>
                <a:spcPct val="90000"/>
              </a:lnSpc>
            </a:pPr>
            <a:r>
              <a:rPr lang="kk-KZ" sz="3400">
                <a:solidFill>
                  <a:srgbClr val="EBEBEB"/>
                </a:solidFill>
                <a:effectLst/>
                <a:latin typeface="Times New Roman" panose="02020603050405020304" pitchFamily="18" charset="0"/>
                <a:ea typeface="Times New Roman" panose="02020603050405020304" pitchFamily="18" charset="0"/>
              </a:rPr>
              <a:t>Иммобилизденген ферменттер мен микробтық жасушаларға негізделген жаңа технологиялар.</a:t>
            </a:r>
            <a:endParaRPr lang="ru-KZ" sz="3400">
              <a:solidFill>
                <a:srgbClr val="EBEBEB"/>
              </a:solidFill>
            </a:endParaRPr>
          </a:p>
        </p:txBody>
      </p:sp>
      <p:sp>
        <p:nvSpPr>
          <p:cNvPr id="3" name="Подзаголовок 2">
            <a:extLst>
              <a:ext uri="{FF2B5EF4-FFF2-40B4-BE49-F238E27FC236}">
                <a16:creationId xmlns:a16="http://schemas.microsoft.com/office/drawing/2014/main" id="{6703A2C1-FB4B-424D-8A27-32876A69D4AD}"/>
              </a:ext>
            </a:extLst>
          </p:cNvPr>
          <p:cNvSpPr>
            <a:spLocks noGrp="1"/>
          </p:cNvSpPr>
          <p:nvPr>
            <p:ph type="subTitle" idx="1"/>
          </p:nvPr>
        </p:nvSpPr>
        <p:spPr>
          <a:xfrm>
            <a:off x="4872012" y="4777380"/>
            <a:ext cx="5222326" cy="861420"/>
          </a:xfrm>
        </p:spPr>
        <p:txBody>
          <a:bodyPr>
            <a:normAutofit/>
          </a:bodyPr>
          <a:lstStyle/>
          <a:p>
            <a:r>
              <a:rPr lang="kk-KZ">
                <a:solidFill>
                  <a:schemeClr val="tx2">
                    <a:lumMod val="40000"/>
                    <a:lumOff val="60000"/>
                  </a:schemeClr>
                </a:solidFill>
              </a:rPr>
              <a:t>5 лекция</a:t>
            </a:r>
            <a:endParaRPr lang="ru-KZ">
              <a:solidFill>
                <a:schemeClr val="tx2">
                  <a:lumMod val="40000"/>
                  <a:lumOff val="60000"/>
                </a:schemeClr>
              </a:solidFill>
            </a:endParaRP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a:extLst>
              <a:ext uri="{FF2B5EF4-FFF2-40B4-BE49-F238E27FC236}">
                <a16:creationId xmlns:a16="http://schemas.microsoft.com/office/drawing/2014/main" id="{32D330E6-71DA-480E-8BCA-68875127C8B9}"/>
              </a:ext>
            </a:extLst>
          </p:cNvPr>
          <p:cNvPicPr>
            <a:picLocks noChangeAspect="1"/>
          </p:cNvPicPr>
          <p:nvPr/>
        </p:nvPicPr>
        <p:blipFill rotWithShape="1">
          <a:blip r:embed="rId3"/>
          <a:srcRect l="24182" r="10464"/>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3" name="Rectangle 1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84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Заголовок 1">
            <a:extLst>
              <a:ext uri="{FF2B5EF4-FFF2-40B4-BE49-F238E27FC236}">
                <a16:creationId xmlns:a16="http://schemas.microsoft.com/office/drawing/2014/main" id="{049F0D5B-4579-4F4D-9D93-AA740509EA9F}"/>
              </a:ext>
            </a:extLst>
          </p:cNvPr>
          <p:cNvSpPr>
            <a:spLocks noGrp="1"/>
          </p:cNvSpPr>
          <p:nvPr>
            <p:ph type="title"/>
          </p:nvPr>
        </p:nvSpPr>
        <p:spPr>
          <a:xfrm>
            <a:off x="806195" y="804672"/>
            <a:ext cx="3521359" cy="5248656"/>
          </a:xfrm>
        </p:spPr>
        <p:txBody>
          <a:bodyPr anchor="ctr">
            <a:normAutofit/>
          </a:bodyPr>
          <a:lstStyle/>
          <a:p>
            <a:pPr algn="ctr"/>
            <a:r>
              <a:rPr lang="ru-RU">
                <a:latin typeface="Roboto" panose="02000000000000000000" pitchFamily="2" charset="0"/>
              </a:rPr>
              <a:t>Қоректік </a:t>
            </a:r>
            <a:r>
              <a:rPr lang="ru-RU" err="1">
                <a:latin typeface="Roboto" panose="02000000000000000000" pitchFamily="2" charset="0"/>
              </a:rPr>
              <a:t>ортаны</a:t>
            </a:r>
            <a:r>
              <a:rPr lang="ru-RU">
                <a:latin typeface="Roboto" panose="02000000000000000000" pitchFamily="2" charset="0"/>
              </a:rPr>
              <a:t> </a:t>
            </a:r>
            <a:r>
              <a:rPr lang="ru-RU" err="1">
                <a:latin typeface="Roboto" panose="02000000000000000000" pitchFamily="2" charset="0"/>
              </a:rPr>
              <a:t>дайындау</a:t>
            </a:r>
            <a:endParaRPr lang="ru-KZ"/>
          </a:p>
        </p:txBody>
      </p:sp>
      <p:sp>
        <p:nvSpPr>
          <p:cNvPr id="3" name="Объект 2">
            <a:extLst>
              <a:ext uri="{FF2B5EF4-FFF2-40B4-BE49-F238E27FC236}">
                <a16:creationId xmlns:a16="http://schemas.microsoft.com/office/drawing/2014/main" id="{BC75C5FE-1173-4424-8008-22ADDCD87B9D}"/>
              </a:ext>
            </a:extLst>
          </p:cNvPr>
          <p:cNvSpPr>
            <a:spLocks noGrp="1"/>
          </p:cNvSpPr>
          <p:nvPr>
            <p:ph idx="1"/>
          </p:nvPr>
        </p:nvSpPr>
        <p:spPr>
          <a:xfrm>
            <a:off x="4975861" y="804671"/>
            <a:ext cx="6399930" cy="5248657"/>
          </a:xfrm>
        </p:spPr>
        <p:txBody>
          <a:bodyPr anchor="ctr">
            <a:normAutofit/>
          </a:bodyPr>
          <a:lstStyle/>
          <a:p>
            <a:pPr marL="0" indent="0">
              <a:buNone/>
            </a:pPr>
            <a:br>
              <a:rPr lang="ru-RU" dirty="0"/>
            </a:br>
            <a:r>
              <a:rPr lang="ru-RU" b="0" i="0" err="1">
                <a:effectLst/>
                <a:latin typeface="Roboto" panose="02000000000000000000" pitchFamily="2" charset="0"/>
              </a:rPr>
              <a:t>Ферменттің</a:t>
            </a:r>
            <a:r>
              <a:rPr lang="ru-RU" b="0" i="0">
                <a:effectLst/>
                <a:latin typeface="Roboto" panose="02000000000000000000" pitchFamily="2" charset="0"/>
              </a:rPr>
              <a:t> микроорганизм – </a:t>
            </a:r>
            <a:r>
              <a:rPr lang="ru-RU" b="0" i="0" err="1">
                <a:effectLst/>
                <a:latin typeface="Roboto" panose="02000000000000000000" pitchFamily="2" charset="0"/>
              </a:rPr>
              <a:t>продуцентін</a:t>
            </a:r>
            <a:r>
              <a:rPr lang="ru-RU" b="0" i="0">
                <a:effectLst/>
                <a:latin typeface="Roboto" panose="02000000000000000000" pitchFamily="2" charset="0"/>
              </a:rPr>
              <a:t> </a:t>
            </a:r>
            <a:r>
              <a:rPr lang="ru-RU" b="0" i="0" err="1">
                <a:effectLst/>
                <a:latin typeface="Roboto" panose="02000000000000000000" pitchFamily="2" charset="0"/>
              </a:rPr>
              <a:t>өсіретін</a:t>
            </a:r>
            <a:r>
              <a:rPr lang="ru-RU" b="0" i="0">
                <a:effectLst/>
                <a:latin typeface="Roboto" panose="02000000000000000000" pitchFamily="2" charset="0"/>
              </a:rPr>
              <a:t> </a:t>
            </a:r>
            <a:r>
              <a:rPr lang="ru-RU" b="0" i="0" err="1">
                <a:effectLst/>
                <a:latin typeface="Roboto" panose="02000000000000000000" pitchFamily="2" charset="0"/>
              </a:rPr>
              <a:t>шикізат</a:t>
            </a:r>
            <a:r>
              <a:rPr lang="ru-RU" b="0" i="0">
                <a:effectLst/>
                <a:latin typeface="Roboto" panose="02000000000000000000" pitchFamily="2" charset="0"/>
              </a:rPr>
              <a:t> </a:t>
            </a:r>
            <a:r>
              <a:rPr lang="ru-RU" b="0" i="0" err="1">
                <a:effectLst/>
                <a:latin typeface="Roboto" panose="02000000000000000000" pitchFamily="2" charset="0"/>
              </a:rPr>
              <a:t>болып</a:t>
            </a:r>
            <a:r>
              <a:rPr lang="ru-RU" b="0" i="0">
                <a:effectLst/>
                <a:latin typeface="Roboto" panose="02000000000000000000" pitchFamily="2" charset="0"/>
              </a:rPr>
              <a:t> </a:t>
            </a:r>
            <a:r>
              <a:rPr lang="ru-RU" b="0" i="0" err="1">
                <a:effectLst/>
                <a:latin typeface="Roboto" panose="02000000000000000000" pitchFamily="2" charset="0"/>
              </a:rPr>
              <a:t>негізінде</a:t>
            </a:r>
            <a:r>
              <a:rPr lang="ru-RU" b="0" i="0">
                <a:effectLst/>
                <a:latin typeface="Roboto" panose="02000000000000000000" pitchFamily="2" charset="0"/>
              </a:rPr>
              <a:t> </a:t>
            </a:r>
            <a:r>
              <a:rPr lang="ru-RU" b="0" i="0" err="1">
                <a:effectLst/>
                <a:latin typeface="Roboto" panose="02000000000000000000" pitchFamily="2" charset="0"/>
              </a:rPr>
              <a:t>ауылшаруашылығының</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тамақ</a:t>
            </a:r>
            <a:r>
              <a:rPr lang="ru-RU" b="0" i="0">
                <a:effectLst/>
                <a:latin typeface="Roboto" panose="02000000000000000000" pitchFamily="2" charset="0"/>
              </a:rPr>
              <a:t> </a:t>
            </a:r>
            <a:r>
              <a:rPr lang="ru-RU" b="0" i="0" err="1">
                <a:effectLst/>
                <a:latin typeface="Roboto" panose="02000000000000000000" pitchFamily="2" charset="0"/>
              </a:rPr>
              <a:t>өндірісінің</a:t>
            </a:r>
            <a:r>
              <a:rPr lang="ru-RU" b="0" i="0">
                <a:effectLst/>
                <a:latin typeface="Roboto" panose="02000000000000000000" pitchFamily="2" charset="0"/>
              </a:rPr>
              <a:t> </a:t>
            </a:r>
            <a:r>
              <a:rPr lang="ru-RU" b="0" i="0" err="1">
                <a:effectLst/>
                <a:latin typeface="Roboto" panose="02000000000000000000" pitchFamily="2" charset="0"/>
              </a:rPr>
              <a:t>қалдықтары</a:t>
            </a:r>
            <a:r>
              <a:rPr lang="ru-RU" b="0" i="0">
                <a:effectLst/>
                <a:latin typeface="Roboto" panose="02000000000000000000" pitchFamily="2" charset="0"/>
              </a:rPr>
              <a:t> – </a:t>
            </a:r>
            <a:r>
              <a:rPr lang="ru-RU" b="0" i="0" err="1">
                <a:effectLst/>
                <a:latin typeface="Roboto" panose="02000000000000000000" pitchFamily="2" charset="0"/>
              </a:rPr>
              <a:t>бидай</a:t>
            </a:r>
            <a:r>
              <a:rPr lang="ru-RU" b="0" i="0">
                <a:effectLst/>
                <a:latin typeface="Roboto" panose="02000000000000000000" pitchFamily="2" charset="0"/>
              </a:rPr>
              <a:t> </a:t>
            </a:r>
            <a:r>
              <a:rPr lang="ru-RU" b="0" i="0" err="1">
                <a:effectLst/>
                <a:latin typeface="Roboto" panose="02000000000000000000" pitchFamily="2" charset="0"/>
              </a:rPr>
              <a:t>кебегі</a:t>
            </a:r>
            <a:r>
              <a:rPr lang="ru-RU" b="0" i="0">
                <a:effectLst/>
                <a:latin typeface="Roboto" panose="02000000000000000000" pitchFamily="2" charset="0"/>
              </a:rPr>
              <a:t>, </a:t>
            </a:r>
            <a:r>
              <a:rPr lang="ru-RU" b="0" i="0" err="1">
                <a:effectLst/>
                <a:latin typeface="Roboto" panose="02000000000000000000" pitchFamily="2" charset="0"/>
              </a:rPr>
              <a:t>бидай</a:t>
            </a:r>
            <a:r>
              <a:rPr lang="ru-RU" b="0" i="0">
                <a:effectLst/>
                <a:latin typeface="Roboto" panose="02000000000000000000" pitchFamily="2" charset="0"/>
              </a:rPr>
              <a:t> сабаны, </a:t>
            </a:r>
            <a:r>
              <a:rPr lang="ru-RU" b="0" i="0" err="1">
                <a:effectLst/>
                <a:latin typeface="Roboto" panose="02000000000000000000" pitchFamily="2" charset="0"/>
              </a:rPr>
              <a:t>қызылша</a:t>
            </a:r>
            <a:r>
              <a:rPr lang="ru-RU" b="0" i="0">
                <a:effectLst/>
                <a:latin typeface="Roboto" panose="02000000000000000000" pitchFamily="2" charset="0"/>
              </a:rPr>
              <a:t> </a:t>
            </a:r>
            <a:r>
              <a:rPr lang="ru-RU" b="0" i="0" err="1">
                <a:effectLst/>
                <a:latin typeface="Roboto" panose="02000000000000000000" pitchFamily="2" charset="0"/>
              </a:rPr>
              <a:t>сығындысы</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т.б</a:t>
            </a:r>
            <a:r>
              <a:rPr lang="ru-RU" b="0" i="0">
                <a:effectLst/>
                <a:latin typeface="Roboto" panose="02000000000000000000" pitchFamily="2" charset="0"/>
              </a:rPr>
              <a:t>. Қоректік </a:t>
            </a:r>
            <a:r>
              <a:rPr lang="ru-RU" b="0" i="0" err="1">
                <a:effectLst/>
                <a:latin typeface="Roboto" panose="02000000000000000000" pitchFamily="2" charset="0"/>
              </a:rPr>
              <a:t>ортаның</a:t>
            </a:r>
            <a:r>
              <a:rPr lang="ru-RU" b="0" i="0">
                <a:effectLst/>
                <a:latin typeface="Roboto" panose="02000000000000000000" pitchFamily="2" charset="0"/>
              </a:rPr>
              <a:t> </a:t>
            </a:r>
            <a:r>
              <a:rPr lang="ru-RU" b="0" i="0" err="1">
                <a:effectLst/>
                <a:latin typeface="Roboto" panose="02000000000000000000" pitchFamily="2" charset="0"/>
              </a:rPr>
              <a:t>құрамы</a:t>
            </a:r>
            <a:r>
              <a:rPr lang="ru-RU" b="0" i="0">
                <a:effectLst/>
                <a:latin typeface="Roboto" panose="02000000000000000000" pitchFamily="2" charset="0"/>
              </a:rPr>
              <a:t> </a:t>
            </a:r>
            <a:r>
              <a:rPr lang="ru-RU" b="0" i="0" err="1">
                <a:effectLst/>
                <a:latin typeface="Roboto" panose="02000000000000000000" pitchFamily="2" charset="0"/>
              </a:rPr>
              <a:t>тығыз</a:t>
            </a:r>
            <a:r>
              <a:rPr lang="ru-RU" b="0" i="0">
                <a:effectLst/>
                <a:latin typeface="Roboto" panose="02000000000000000000" pitchFamily="2" charset="0"/>
              </a:rPr>
              <a:t> </a:t>
            </a:r>
            <a:r>
              <a:rPr lang="ru-RU" b="0" i="0" err="1">
                <a:effectLst/>
                <a:latin typeface="Roboto" panose="02000000000000000000" pitchFamily="2" charset="0"/>
              </a:rPr>
              <a:t>болмай</a:t>
            </a:r>
            <a:r>
              <a:rPr lang="ru-RU" b="0" i="0">
                <a:effectLst/>
                <a:latin typeface="Roboto" panose="02000000000000000000" pitchFamily="2" charset="0"/>
              </a:rPr>
              <a:t> </a:t>
            </a:r>
            <a:r>
              <a:rPr lang="ru-RU" b="0" i="0" err="1">
                <a:effectLst/>
                <a:latin typeface="Roboto" panose="02000000000000000000" pitchFamily="2" charset="0"/>
              </a:rPr>
              <a:t>бостау</a:t>
            </a:r>
            <a:r>
              <a:rPr lang="ru-RU" b="0" i="0">
                <a:effectLst/>
                <a:latin typeface="Roboto" panose="02000000000000000000" pitchFamily="2" charset="0"/>
              </a:rPr>
              <a:t> болу </a:t>
            </a:r>
            <a:r>
              <a:rPr lang="ru-RU" b="0" i="0" err="1">
                <a:effectLst/>
                <a:latin typeface="Roboto" panose="02000000000000000000" pitchFamily="2" charset="0"/>
              </a:rPr>
              <a:t>үшін</a:t>
            </a:r>
            <a:r>
              <a:rPr lang="ru-RU" b="0" i="0">
                <a:effectLst/>
                <a:latin typeface="Roboto" panose="02000000000000000000" pitchFamily="2" charset="0"/>
              </a:rPr>
              <a:t> </a:t>
            </a:r>
            <a:r>
              <a:rPr lang="ru-RU" b="0" i="0" err="1">
                <a:effectLst/>
                <a:latin typeface="Roboto" panose="02000000000000000000" pitchFamily="2" charset="0"/>
              </a:rPr>
              <a:t>ағаштың</a:t>
            </a:r>
            <a:r>
              <a:rPr lang="ru-RU" b="0" i="0">
                <a:effectLst/>
                <a:latin typeface="Roboto" panose="02000000000000000000" pitchFamily="2" charset="0"/>
              </a:rPr>
              <a:t> </a:t>
            </a:r>
            <a:r>
              <a:rPr lang="ru-RU" b="0" i="0" err="1">
                <a:effectLst/>
                <a:latin typeface="Roboto" panose="02000000000000000000" pitchFamily="2" charset="0"/>
              </a:rPr>
              <a:t>үгіндісін</a:t>
            </a:r>
            <a:r>
              <a:rPr lang="ru-RU" b="0" i="0">
                <a:effectLst/>
                <a:latin typeface="Roboto" panose="02000000000000000000" pitchFamily="2" charset="0"/>
              </a:rPr>
              <a:t>, солод </a:t>
            </a:r>
            <a:r>
              <a:rPr lang="ru-RU" b="0" i="0" err="1">
                <a:effectLst/>
                <a:latin typeface="Roboto" panose="02000000000000000000" pitchFamily="2" charset="0"/>
              </a:rPr>
              <a:t>өскіні</a:t>
            </a:r>
            <a:r>
              <a:rPr lang="ru-RU" b="0" i="0">
                <a:effectLst/>
                <a:latin typeface="Roboto" panose="02000000000000000000" pitchFamily="2" charset="0"/>
              </a:rPr>
              <a:t>, </a:t>
            </a:r>
            <a:r>
              <a:rPr lang="ru-RU" b="0" i="0" err="1">
                <a:effectLst/>
                <a:latin typeface="Roboto" panose="02000000000000000000" pitchFamily="2" charset="0"/>
              </a:rPr>
              <a:t>сұлының</a:t>
            </a:r>
            <a:r>
              <a:rPr lang="ru-RU" b="0" i="0">
                <a:effectLst/>
                <a:latin typeface="Roboto" panose="02000000000000000000" pitchFamily="2" charset="0"/>
              </a:rPr>
              <a:t> </a:t>
            </a:r>
            <a:r>
              <a:rPr lang="ru-RU" b="0" i="0" err="1">
                <a:effectLst/>
                <a:latin typeface="Roboto" panose="02000000000000000000" pitchFamily="2" charset="0"/>
              </a:rPr>
              <a:t>қауызын</a:t>
            </a:r>
            <a:r>
              <a:rPr lang="ru-RU" b="0" i="0">
                <a:effectLst/>
                <a:latin typeface="Roboto" panose="02000000000000000000" pitchFamily="2" charset="0"/>
              </a:rPr>
              <a:t> </a:t>
            </a:r>
            <a:r>
              <a:rPr lang="ru-RU" b="0" i="0" err="1">
                <a:effectLst/>
                <a:latin typeface="Roboto" panose="02000000000000000000" pitchFamily="2" charset="0"/>
              </a:rPr>
              <a:t>қосады</a:t>
            </a:r>
            <a:r>
              <a:rPr lang="ru-RU" b="0" i="0">
                <a:effectLst/>
                <a:latin typeface="Roboto" panose="02000000000000000000" pitchFamily="2" charset="0"/>
              </a:rPr>
              <a:t>. </a:t>
            </a:r>
            <a:r>
              <a:rPr lang="ru-RU" b="0" i="0" err="1">
                <a:effectLst/>
                <a:latin typeface="Roboto" panose="02000000000000000000" pitchFamily="2" charset="0"/>
              </a:rPr>
              <a:t>Бидайдың</a:t>
            </a:r>
            <a:r>
              <a:rPr lang="ru-RU" b="0" i="0">
                <a:effectLst/>
                <a:latin typeface="Roboto" panose="02000000000000000000" pitchFamily="2" charset="0"/>
              </a:rPr>
              <a:t> </a:t>
            </a:r>
            <a:r>
              <a:rPr lang="ru-RU" b="0" i="0" err="1">
                <a:effectLst/>
                <a:latin typeface="Roboto" panose="02000000000000000000" pitchFamily="2" charset="0"/>
              </a:rPr>
              <a:t>кебегі</a:t>
            </a:r>
            <a:r>
              <a:rPr lang="ru-RU" b="0" i="0">
                <a:effectLst/>
                <a:latin typeface="Roboto" panose="02000000000000000000" pitchFamily="2" charset="0"/>
              </a:rPr>
              <a:t> қоректік орта </a:t>
            </a:r>
            <a:r>
              <a:rPr lang="ru-RU" b="0" i="0" err="1">
                <a:effectLst/>
                <a:latin typeface="Roboto" panose="02000000000000000000" pitchFamily="2" charset="0"/>
              </a:rPr>
              <a:t>үшін</a:t>
            </a:r>
            <a:r>
              <a:rPr lang="ru-RU" b="0" i="0">
                <a:effectLst/>
                <a:latin typeface="Roboto" panose="02000000000000000000" pitchFamily="2" charset="0"/>
              </a:rPr>
              <a:t> </a:t>
            </a:r>
            <a:r>
              <a:rPr lang="ru-RU" b="0" i="0" err="1">
                <a:effectLst/>
                <a:latin typeface="Roboto" panose="02000000000000000000" pitchFamily="2" charset="0"/>
              </a:rPr>
              <a:t>бағалы</a:t>
            </a:r>
            <a:r>
              <a:rPr lang="ru-RU" b="0" i="0">
                <a:effectLst/>
                <a:latin typeface="Roboto" panose="02000000000000000000" pitchFamily="2" charset="0"/>
              </a:rPr>
              <a:t> </a:t>
            </a:r>
            <a:r>
              <a:rPr lang="ru-RU" b="0" i="0" err="1">
                <a:effectLst/>
                <a:latin typeface="Roboto" panose="02000000000000000000" pitchFamily="2" charset="0"/>
              </a:rPr>
              <a:t>шикізат</a:t>
            </a:r>
            <a:r>
              <a:rPr lang="ru-RU" b="0" i="0">
                <a:effectLst/>
                <a:latin typeface="Roboto" panose="02000000000000000000" pitchFamily="2" charset="0"/>
              </a:rPr>
              <a:t> </a:t>
            </a:r>
            <a:r>
              <a:rPr lang="ru-RU" b="0" i="0" err="1">
                <a:effectLst/>
                <a:latin typeface="Roboto" panose="02000000000000000000" pitchFamily="2" charset="0"/>
              </a:rPr>
              <a:t>болып</a:t>
            </a:r>
            <a:r>
              <a:rPr lang="ru-RU" b="0" i="0">
                <a:effectLst/>
                <a:latin typeface="Roboto" panose="02000000000000000000" pitchFamily="2" charset="0"/>
              </a:rPr>
              <a:t> </a:t>
            </a:r>
            <a:r>
              <a:rPr lang="ru-RU" b="0" i="0" err="1">
                <a:effectLst/>
                <a:latin typeface="Roboto" panose="02000000000000000000" pitchFamily="2" charset="0"/>
              </a:rPr>
              <a:t>саналады</a:t>
            </a:r>
            <a:r>
              <a:rPr lang="ru-RU" b="0" i="0">
                <a:effectLst/>
                <a:latin typeface="Roboto" panose="02000000000000000000" pitchFamily="2" charset="0"/>
              </a:rPr>
              <a:t>, </a:t>
            </a:r>
            <a:r>
              <a:rPr lang="ru-RU" b="0" i="0" err="1">
                <a:effectLst/>
                <a:latin typeface="Roboto" panose="02000000000000000000" pitchFamily="2" charset="0"/>
              </a:rPr>
              <a:t>өйткені</a:t>
            </a:r>
            <a:r>
              <a:rPr lang="ru-RU" b="0" i="0">
                <a:effectLst/>
                <a:latin typeface="Roboto" panose="02000000000000000000" pitchFamily="2" charset="0"/>
              </a:rPr>
              <a:t> микроорганизмдердің </a:t>
            </a:r>
            <a:r>
              <a:rPr lang="ru-RU" b="0" i="0" err="1">
                <a:effectLst/>
                <a:latin typeface="Roboto" panose="02000000000000000000" pitchFamily="2" charset="0"/>
              </a:rPr>
              <a:t>өсуіне</a:t>
            </a:r>
            <a:r>
              <a:rPr lang="ru-RU" b="0" i="0">
                <a:effectLst/>
                <a:latin typeface="Roboto" panose="02000000000000000000" pitchFamily="2" charset="0"/>
              </a:rPr>
              <a:t> </a:t>
            </a:r>
            <a:r>
              <a:rPr lang="ru-RU" b="0" i="0" err="1">
                <a:effectLst/>
                <a:latin typeface="Roboto" panose="02000000000000000000" pitchFamily="2" charset="0"/>
              </a:rPr>
              <a:t>қажетті</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алмастырмайтын</a:t>
            </a:r>
            <a:r>
              <a:rPr lang="ru-RU" b="0" i="0">
                <a:effectLst/>
                <a:latin typeface="Roboto" panose="02000000000000000000" pitchFamily="2" charset="0"/>
              </a:rPr>
              <a:t> </a:t>
            </a:r>
            <a:r>
              <a:rPr lang="ru-RU" b="0" i="0" err="1">
                <a:effectLst/>
                <a:latin typeface="Roboto" panose="02000000000000000000" pitchFamily="2" charset="0"/>
              </a:rPr>
              <a:t>аминқышқылы</a:t>
            </a:r>
            <a:r>
              <a:rPr lang="ru-RU" b="0" i="0">
                <a:effectLst/>
                <a:latin typeface="Roboto" panose="02000000000000000000" pitchFamily="2" charset="0"/>
              </a:rPr>
              <a:t>, </a:t>
            </a:r>
            <a:r>
              <a:rPr lang="ru-RU" b="0" i="0" err="1">
                <a:effectLst/>
                <a:latin typeface="Roboto" panose="02000000000000000000" pitchFamily="2" charset="0"/>
              </a:rPr>
              <a:t>минералды</a:t>
            </a:r>
            <a:r>
              <a:rPr lang="ru-RU" b="0" i="0">
                <a:effectLst/>
                <a:latin typeface="Roboto" panose="02000000000000000000" pitchFamily="2" charset="0"/>
              </a:rPr>
              <a:t> </a:t>
            </a:r>
            <a:r>
              <a:rPr lang="ru-RU" b="0" i="0" err="1">
                <a:effectLst/>
                <a:latin typeface="Roboto" panose="02000000000000000000" pitchFamily="2" charset="0"/>
              </a:rPr>
              <a:t>тұздар</a:t>
            </a:r>
            <a:r>
              <a:rPr lang="ru-RU" b="0" i="0">
                <a:effectLst/>
                <a:latin typeface="Roboto" panose="02000000000000000000" pitchFamily="2" charset="0"/>
              </a:rPr>
              <a:t>, </a:t>
            </a:r>
            <a:r>
              <a:rPr lang="ru-RU" b="0" i="0" err="1">
                <a:effectLst/>
                <a:latin typeface="Roboto" panose="02000000000000000000" pitchFamily="2" charset="0"/>
              </a:rPr>
              <a:t>микроэлементтер</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басқа</a:t>
            </a:r>
            <a:r>
              <a:rPr lang="ru-RU" b="0" i="0">
                <a:effectLst/>
                <a:latin typeface="Roboto" panose="02000000000000000000" pitchFamily="2" charset="0"/>
              </a:rPr>
              <a:t> да </a:t>
            </a:r>
            <a:r>
              <a:rPr lang="ru-RU" b="0" i="0" err="1">
                <a:effectLst/>
                <a:latin typeface="Roboto" panose="02000000000000000000" pitchFamily="2" charset="0"/>
              </a:rPr>
              <a:t>заттар</a:t>
            </a:r>
            <a:r>
              <a:rPr lang="ru-RU" b="0" i="0">
                <a:effectLst/>
                <a:latin typeface="Roboto" panose="02000000000000000000" pitchFamily="2" charset="0"/>
              </a:rPr>
              <a:t> </a:t>
            </a:r>
            <a:r>
              <a:rPr lang="ru-RU" b="0" i="0" err="1">
                <a:effectLst/>
                <a:latin typeface="Roboto" panose="02000000000000000000" pitchFamily="2" charset="0"/>
              </a:rPr>
              <a:t>болады</a:t>
            </a:r>
            <a:r>
              <a:rPr lang="ru-RU" b="0" i="0">
                <a:effectLst/>
                <a:latin typeface="Roboto" panose="02000000000000000000" pitchFamily="2" charset="0"/>
              </a:rPr>
              <a:t>.</a:t>
            </a:r>
            <a:endParaRPr lang="ru-KZ" dirty="0"/>
          </a:p>
        </p:txBody>
      </p:sp>
    </p:spTree>
    <p:extLst>
      <p:ext uri="{BB962C8B-B14F-4D97-AF65-F5344CB8AC3E}">
        <p14:creationId xmlns:p14="http://schemas.microsoft.com/office/powerpoint/2010/main" val="182510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a:extLst>
              <a:ext uri="{FF2B5EF4-FFF2-40B4-BE49-F238E27FC236}">
                <a16:creationId xmlns:a16="http://schemas.microsoft.com/office/drawing/2014/main" id="{1A1F6150-CD72-4DFB-94A9-A4FAA8B45F81}"/>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2557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Заголовок 1">
            <a:extLst>
              <a:ext uri="{FF2B5EF4-FFF2-40B4-BE49-F238E27FC236}">
                <a16:creationId xmlns:a16="http://schemas.microsoft.com/office/drawing/2014/main" id="{52D5F03F-0CC3-4634-9138-FDD381C9DD91}"/>
              </a:ext>
            </a:extLst>
          </p:cNvPr>
          <p:cNvSpPr>
            <a:spLocks noGrp="1"/>
          </p:cNvSpPr>
          <p:nvPr>
            <p:ph type="title"/>
          </p:nvPr>
        </p:nvSpPr>
        <p:spPr>
          <a:xfrm>
            <a:off x="806195" y="804672"/>
            <a:ext cx="3521359" cy="5248656"/>
          </a:xfrm>
        </p:spPr>
        <p:txBody>
          <a:bodyPr anchor="ctr">
            <a:normAutofit/>
          </a:bodyPr>
          <a:lstStyle/>
          <a:p>
            <a:pPr algn="ctr"/>
            <a:r>
              <a:rPr lang="ru-RU" sz="3300" err="1">
                <a:latin typeface="Roboto" panose="02000000000000000000" pitchFamily="2" charset="0"/>
              </a:rPr>
              <a:t>Ферменттік</a:t>
            </a:r>
            <a:r>
              <a:rPr lang="ru-RU" sz="3300">
                <a:latin typeface="Roboto" panose="02000000000000000000" pitchFamily="2" charset="0"/>
              </a:rPr>
              <a:t> микроорганизм – </a:t>
            </a:r>
            <a:r>
              <a:rPr lang="ru-RU" sz="3300" err="1">
                <a:latin typeface="Roboto" panose="02000000000000000000" pitchFamily="2" charset="0"/>
              </a:rPr>
              <a:t>продуцентінің</a:t>
            </a:r>
            <a:r>
              <a:rPr lang="ru-RU" sz="3300">
                <a:latin typeface="Roboto" panose="02000000000000000000" pitchFamily="2" charset="0"/>
              </a:rPr>
              <a:t> </a:t>
            </a:r>
            <a:r>
              <a:rPr lang="ru-RU" sz="3300" err="1">
                <a:latin typeface="Roboto" panose="02000000000000000000" pitchFamily="2" charset="0"/>
              </a:rPr>
              <a:t>культурасын</a:t>
            </a:r>
            <a:r>
              <a:rPr lang="ru-RU" sz="3300">
                <a:latin typeface="Roboto" panose="02000000000000000000" pitchFamily="2" charset="0"/>
              </a:rPr>
              <a:t> </a:t>
            </a:r>
            <a:r>
              <a:rPr lang="ru-RU" sz="3300" err="1">
                <a:latin typeface="Roboto" panose="02000000000000000000" pitchFamily="2" charset="0"/>
              </a:rPr>
              <a:t>өсіру</a:t>
            </a:r>
            <a:endParaRPr lang="ru-KZ" sz="3300"/>
          </a:p>
        </p:txBody>
      </p:sp>
      <p:sp>
        <p:nvSpPr>
          <p:cNvPr id="3" name="Объект 2">
            <a:extLst>
              <a:ext uri="{FF2B5EF4-FFF2-40B4-BE49-F238E27FC236}">
                <a16:creationId xmlns:a16="http://schemas.microsoft.com/office/drawing/2014/main" id="{446910D7-E02B-4697-86BD-06B013F64BD7}"/>
              </a:ext>
            </a:extLst>
          </p:cNvPr>
          <p:cNvSpPr>
            <a:spLocks noGrp="1"/>
          </p:cNvSpPr>
          <p:nvPr>
            <p:ph idx="1"/>
          </p:nvPr>
        </p:nvSpPr>
        <p:spPr>
          <a:xfrm>
            <a:off x="4975861" y="804671"/>
            <a:ext cx="6399930" cy="5248657"/>
          </a:xfrm>
        </p:spPr>
        <p:txBody>
          <a:bodyPr anchor="ctr">
            <a:normAutofit/>
          </a:bodyPr>
          <a:lstStyle/>
          <a:p>
            <a:br>
              <a:rPr lang="ru-RU" dirty="0"/>
            </a:br>
            <a:r>
              <a:rPr lang="ru-RU" b="0" i="0" err="1">
                <a:effectLst/>
                <a:latin typeface="Roboto" panose="02000000000000000000" pitchFamily="2" charset="0"/>
              </a:rPr>
              <a:t>Өндірістік</a:t>
            </a:r>
            <a:r>
              <a:rPr lang="ru-RU" b="0" i="0">
                <a:effectLst/>
                <a:latin typeface="Roboto" panose="02000000000000000000" pitchFamily="2" charset="0"/>
              </a:rPr>
              <a:t> </a:t>
            </a:r>
            <a:r>
              <a:rPr lang="ru-RU" b="0" i="0" err="1">
                <a:effectLst/>
                <a:latin typeface="Roboto" panose="02000000000000000000" pitchFamily="2" charset="0"/>
              </a:rPr>
              <a:t>жағдайда</a:t>
            </a:r>
            <a:r>
              <a:rPr lang="ru-RU" b="0" i="0">
                <a:effectLst/>
                <a:latin typeface="Roboto" panose="02000000000000000000" pitchFamily="2" charset="0"/>
              </a:rPr>
              <a:t> микроорганизм – </a:t>
            </a:r>
            <a:r>
              <a:rPr lang="ru-RU" b="0" i="0" err="1">
                <a:effectLst/>
                <a:latin typeface="Roboto" panose="02000000000000000000" pitchFamily="2" charset="0"/>
              </a:rPr>
              <a:t>продуцентін</a:t>
            </a:r>
            <a:r>
              <a:rPr lang="ru-RU" b="0" i="0">
                <a:effectLst/>
                <a:latin typeface="Roboto" panose="02000000000000000000" pitchFamily="2" charset="0"/>
              </a:rPr>
              <a:t> </a:t>
            </a:r>
            <a:r>
              <a:rPr lang="ru-RU" b="0" i="0" err="1">
                <a:effectLst/>
                <a:latin typeface="Roboto" panose="02000000000000000000" pitchFamily="2" charset="0"/>
              </a:rPr>
              <a:t>қатты</a:t>
            </a:r>
            <a:r>
              <a:rPr lang="ru-RU" b="0" i="0">
                <a:effectLst/>
                <a:latin typeface="Roboto" panose="02000000000000000000" pitchFamily="2" charset="0"/>
              </a:rPr>
              <a:t> қоректік </a:t>
            </a:r>
            <a:r>
              <a:rPr lang="ru-RU" b="0" i="0" err="1">
                <a:effectLst/>
                <a:latin typeface="Roboto" panose="02000000000000000000" pitchFamily="2" charset="0"/>
              </a:rPr>
              <a:t>ортада</a:t>
            </a:r>
            <a:r>
              <a:rPr lang="ru-RU" b="0" i="0">
                <a:effectLst/>
                <a:latin typeface="Roboto" panose="02000000000000000000" pitchFamily="2" charset="0"/>
              </a:rPr>
              <a:t> </a:t>
            </a:r>
            <a:r>
              <a:rPr lang="ru-RU" b="0" i="0" err="1">
                <a:effectLst/>
                <a:latin typeface="Roboto" panose="02000000000000000000" pitchFamily="2" charset="0"/>
              </a:rPr>
              <a:t>өсіру</a:t>
            </a:r>
            <a:r>
              <a:rPr lang="ru-RU" b="0" i="0">
                <a:effectLst/>
                <a:latin typeface="Roboto" panose="02000000000000000000" pitchFamily="2" charset="0"/>
              </a:rPr>
              <a:t> </a:t>
            </a:r>
            <a:r>
              <a:rPr lang="ru-RU" b="0" i="0" err="1">
                <a:effectLst/>
                <a:latin typeface="Roboto" panose="02000000000000000000" pitchFamily="2" charset="0"/>
              </a:rPr>
              <a:t>арнайы</a:t>
            </a:r>
            <a:r>
              <a:rPr lang="ru-RU" b="0" i="0">
                <a:effectLst/>
                <a:latin typeface="Roboto" panose="02000000000000000000" pitchFamily="2" charset="0"/>
              </a:rPr>
              <a:t> </a:t>
            </a:r>
            <a:r>
              <a:rPr lang="ru-RU" b="0" i="0" err="1">
                <a:effectLst/>
                <a:latin typeface="Roboto" panose="02000000000000000000" pitchFamily="2" charset="0"/>
              </a:rPr>
              <a:t>өсіруші</a:t>
            </a:r>
            <a:r>
              <a:rPr lang="ru-RU" b="0" i="0">
                <a:effectLst/>
                <a:latin typeface="Roboto" panose="02000000000000000000" pitchFamily="2" charset="0"/>
              </a:rPr>
              <a:t> </a:t>
            </a:r>
            <a:r>
              <a:rPr lang="ru-RU" b="0" i="0" err="1">
                <a:effectLst/>
                <a:latin typeface="Roboto" panose="02000000000000000000" pitchFamily="2" charset="0"/>
              </a:rPr>
              <a:t>камерада</a:t>
            </a:r>
            <a:r>
              <a:rPr lang="ru-RU" b="0" i="0">
                <a:effectLst/>
                <a:latin typeface="Roboto" panose="02000000000000000000" pitchFamily="2" charset="0"/>
              </a:rPr>
              <a:t> </a:t>
            </a:r>
            <a:r>
              <a:rPr lang="ru-RU" b="0" i="0" err="1">
                <a:effectLst/>
                <a:latin typeface="Roboto" panose="02000000000000000000" pitchFamily="2" charset="0"/>
              </a:rPr>
              <a:t>немесе</a:t>
            </a:r>
            <a:r>
              <a:rPr lang="ru-RU" b="0" i="0">
                <a:effectLst/>
                <a:latin typeface="Roboto" panose="02000000000000000000" pitchFamily="2" charset="0"/>
              </a:rPr>
              <a:t> </a:t>
            </a:r>
            <a:r>
              <a:rPr lang="ru-RU" b="0" i="0" err="1">
                <a:effectLst/>
                <a:latin typeface="Roboto" panose="02000000000000000000" pitchFamily="2" charset="0"/>
              </a:rPr>
              <a:t>механикаландырылған</a:t>
            </a:r>
            <a:r>
              <a:rPr lang="ru-RU" b="0" i="0">
                <a:effectLst/>
                <a:latin typeface="Roboto" panose="02000000000000000000" pitchFamily="2" charset="0"/>
              </a:rPr>
              <a:t> </a:t>
            </a:r>
            <a:r>
              <a:rPr lang="ru-RU" b="0" i="0" err="1">
                <a:effectLst/>
                <a:latin typeface="Roboto" panose="02000000000000000000" pitchFamily="2" charset="0"/>
              </a:rPr>
              <a:t>қондырғыда</a:t>
            </a:r>
            <a:r>
              <a:rPr lang="ru-RU" b="0" i="0">
                <a:effectLst/>
                <a:latin typeface="Roboto" panose="02000000000000000000" pitchFamily="2" charset="0"/>
              </a:rPr>
              <a:t> </a:t>
            </a:r>
            <a:r>
              <a:rPr lang="ru-RU" b="0" i="0" err="1">
                <a:effectLst/>
                <a:latin typeface="Roboto" panose="02000000000000000000" pitchFamily="2" charset="0"/>
              </a:rPr>
              <a:t>өсіріледі</a:t>
            </a:r>
            <a:r>
              <a:rPr lang="ru-RU" b="0" i="0">
                <a:effectLst/>
                <a:latin typeface="Roboto" panose="02000000000000000000" pitchFamily="2" charset="0"/>
              </a:rPr>
              <a:t>. </a:t>
            </a:r>
            <a:r>
              <a:rPr lang="ru-RU" b="0" i="0" err="1">
                <a:effectLst/>
                <a:latin typeface="Roboto" panose="02000000000000000000" pitchFamily="2" charset="0"/>
              </a:rPr>
              <a:t>Залалсызданған</a:t>
            </a:r>
            <a:r>
              <a:rPr lang="ru-RU" b="0" i="0">
                <a:effectLst/>
                <a:latin typeface="Roboto" panose="02000000000000000000" pitchFamily="2" charset="0"/>
              </a:rPr>
              <a:t> қоректік </a:t>
            </a:r>
            <a:r>
              <a:rPr lang="ru-RU" b="0" i="0" err="1">
                <a:effectLst/>
                <a:latin typeface="Roboto" panose="02000000000000000000" pitchFamily="2" charset="0"/>
              </a:rPr>
              <a:t>ортаны</a:t>
            </a:r>
            <a:r>
              <a:rPr lang="ru-RU" b="0" i="0">
                <a:effectLst/>
                <a:latin typeface="Roboto" panose="02000000000000000000" pitchFamily="2" charset="0"/>
              </a:rPr>
              <a:t> 40</a:t>
            </a:r>
            <a:r>
              <a:rPr lang="en-US" b="0" i="0">
                <a:effectLst/>
                <a:latin typeface="Roboto" panose="02000000000000000000" pitchFamily="2" charset="0"/>
              </a:rPr>
              <a:t>º</a:t>
            </a:r>
            <a:r>
              <a:rPr lang="ru-RU" b="0" i="0">
                <a:effectLst/>
                <a:latin typeface="Roboto" panose="02000000000000000000" pitchFamily="2" charset="0"/>
              </a:rPr>
              <a:t>С </a:t>
            </a:r>
            <a:r>
              <a:rPr lang="ru-RU" b="0" i="0" err="1">
                <a:effectLst/>
                <a:latin typeface="Roboto" panose="02000000000000000000" pitchFamily="2" charset="0"/>
              </a:rPr>
              <a:t>температураға</a:t>
            </a:r>
            <a:r>
              <a:rPr lang="ru-RU" b="0" i="0">
                <a:effectLst/>
                <a:latin typeface="Roboto" panose="02000000000000000000" pitchFamily="2" charset="0"/>
              </a:rPr>
              <a:t> </a:t>
            </a:r>
            <a:r>
              <a:rPr lang="ru-RU" b="0" i="0" err="1">
                <a:effectLst/>
                <a:latin typeface="Roboto" panose="02000000000000000000" pitchFamily="2" charset="0"/>
              </a:rPr>
              <a:t>дейін</a:t>
            </a:r>
            <a:r>
              <a:rPr lang="ru-RU" b="0" i="0">
                <a:effectLst/>
                <a:latin typeface="Roboto" panose="02000000000000000000" pitchFamily="2" charset="0"/>
              </a:rPr>
              <a:t> </a:t>
            </a:r>
            <a:r>
              <a:rPr lang="ru-RU" b="0" i="0" err="1">
                <a:effectLst/>
                <a:latin typeface="Roboto" panose="02000000000000000000" pitchFamily="2" charset="0"/>
              </a:rPr>
              <a:t>салқындатып</a:t>
            </a:r>
            <a:r>
              <a:rPr lang="ru-RU" b="0" i="0">
                <a:effectLst/>
                <a:latin typeface="Roboto" panose="02000000000000000000" pitchFamily="2" charset="0"/>
              </a:rPr>
              <a:t>, </a:t>
            </a:r>
            <a:r>
              <a:rPr lang="ru-RU" b="0" i="0" err="1">
                <a:effectLst/>
                <a:latin typeface="Roboto" panose="02000000000000000000" pitchFamily="2" charset="0"/>
              </a:rPr>
              <a:t>үздіксіз</a:t>
            </a:r>
            <a:r>
              <a:rPr lang="ru-RU" b="0" i="0">
                <a:effectLst/>
                <a:latin typeface="Roboto" panose="02000000000000000000" pitchFamily="2" charset="0"/>
              </a:rPr>
              <a:t> </a:t>
            </a:r>
            <a:r>
              <a:rPr lang="ru-RU" b="0" i="0" err="1">
                <a:effectLst/>
                <a:latin typeface="Roboto" panose="02000000000000000000" pitchFamily="2" charset="0"/>
              </a:rPr>
              <a:t>араластыра</a:t>
            </a:r>
            <a:r>
              <a:rPr lang="ru-RU" b="0" i="0">
                <a:effectLst/>
                <a:latin typeface="Roboto" panose="02000000000000000000" pitchFamily="2" charset="0"/>
              </a:rPr>
              <a:t> </a:t>
            </a:r>
            <a:r>
              <a:rPr lang="ru-RU" b="0" i="0" err="1">
                <a:effectLst/>
                <a:latin typeface="Roboto" panose="02000000000000000000" pitchFamily="2" charset="0"/>
              </a:rPr>
              <a:t>отырып</a:t>
            </a:r>
            <a:r>
              <a:rPr lang="ru-RU" b="0" i="0">
                <a:effectLst/>
                <a:latin typeface="Roboto" panose="02000000000000000000" pitchFamily="2" charset="0"/>
              </a:rPr>
              <a:t>, </a:t>
            </a:r>
            <a:r>
              <a:rPr lang="ru-RU" b="0" i="0" err="1">
                <a:effectLst/>
                <a:latin typeface="Roboto" panose="02000000000000000000" pitchFamily="2" charset="0"/>
              </a:rPr>
              <a:t>егіс</a:t>
            </a:r>
            <a:r>
              <a:rPr lang="ru-RU" b="0" i="0">
                <a:effectLst/>
                <a:latin typeface="Roboto" panose="02000000000000000000" pitchFamily="2" charset="0"/>
              </a:rPr>
              <a:t> </a:t>
            </a:r>
            <a:r>
              <a:rPr lang="ru-RU" b="0" i="0" err="1">
                <a:effectLst/>
                <a:latin typeface="Roboto" panose="02000000000000000000" pitchFamily="2" charset="0"/>
              </a:rPr>
              <a:t>материалын</a:t>
            </a:r>
            <a:r>
              <a:rPr lang="ru-RU" b="0" i="0">
                <a:effectLst/>
                <a:latin typeface="Roboto" panose="02000000000000000000" pitchFamily="2" charset="0"/>
              </a:rPr>
              <a:t> </a:t>
            </a:r>
            <a:r>
              <a:rPr lang="ru-RU" b="0" i="0" err="1">
                <a:effectLst/>
                <a:latin typeface="Roboto" panose="02000000000000000000" pitchFamily="2" charset="0"/>
              </a:rPr>
              <a:t>қосады</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залалсызданған</a:t>
            </a:r>
            <a:r>
              <a:rPr lang="ru-RU" b="0" i="0">
                <a:effectLst/>
                <a:latin typeface="Roboto" panose="02000000000000000000" pitchFamily="2" charset="0"/>
              </a:rPr>
              <a:t> суды </a:t>
            </a:r>
            <a:r>
              <a:rPr lang="ru-RU" b="0" i="0" err="1">
                <a:effectLst/>
                <a:latin typeface="Roboto" panose="02000000000000000000" pitchFamily="2" charset="0"/>
              </a:rPr>
              <a:t>қосады</a:t>
            </a:r>
            <a:r>
              <a:rPr lang="ru-RU" b="0" i="0">
                <a:effectLst/>
                <a:latin typeface="Roboto" panose="02000000000000000000" pitchFamily="2" charset="0"/>
              </a:rPr>
              <a:t>, </a:t>
            </a:r>
            <a:r>
              <a:rPr lang="ru-RU" b="0" i="0" err="1">
                <a:effectLst/>
                <a:latin typeface="Roboto" panose="02000000000000000000" pitchFamily="2" charset="0"/>
              </a:rPr>
              <a:t>себебі</a:t>
            </a:r>
            <a:r>
              <a:rPr lang="ru-RU" b="0" i="0">
                <a:effectLst/>
                <a:latin typeface="Roboto" panose="02000000000000000000" pitchFamily="2" charset="0"/>
              </a:rPr>
              <a:t> </a:t>
            </a:r>
            <a:r>
              <a:rPr lang="ru-RU" b="0" i="0" err="1">
                <a:effectLst/>
                <a:latin typeface="Roboto" panose="02000000000000000000" pitchFamily="2" charset="0"/>
              </a:rPr>
              <a:t>соңғы</a:t>
            </a:r>
            <a:r>
              <a:rPr lang="ru-RU" b="0" i="0">
                <a:effectLst/>
                <a:latin typeface="Roboto" panose="02000000000000000000" pitchFamily="2" charset="0"/>
              </a:rPr>
              <a:t> </a:t>
            </a:r>
            <a:r>
              <a:rPr lang="ru-RU" b="0" i="0" err="1">
                <a:effectLst/>
                <a:latin typeface="Roboto" panose="02000000000000000000" pitchFamily="2" charset="0"/>
              </a:rPr>
              <a:t>ылғалдылығы</a:t>
            </a:r>
            <a:r>
              <a:rPr lang="ru-RU" b="0" i="0">
                <a:effectLst/>
                <a:latin typeface="Roboto" panose="02000000000000000000" pitchFamily="2" charset="0"/>
              </a:rPr>
              <a:t> 58-60% </a:t>
            </a:r>
            <a:r>
              <a:rPr lang="ru-RU" b="0" i="0" err="1">
                <a:effectLst/>
                <a:latin typeface="Roboto" panose="02000000000000000000" pitchFamily="2" charset="0"/>
              </a:rPr>
              <a:t>болуы</a:t>
            </a:r>
            <a:r>
              <a:rPr lang="ru-RU" b="0" i="0">
                <a:effectLst/>
                <a:latin typeface="Roboto" panose="02000000000000000000" pitchFamily="2" charset="0"/>
              </a:rPr>
              <a:t> керек. </a:t>
            </a:r>
            <a:r>
              <a:rPr lang="ru-RU" b="0" i="0" err="1">
                <a:effectLst/>
                <a:latin typeface="Roboto" panose="02000000000000000000" pitchFamily="2" charset="0"/>
              </a:rPr>
              <a:t>Микрорганизмнің</a:t>
            </a:r>
            <a:r>
              <a:rPr lang="ru-RU" b="0" i="0">
                <a:effectLst/>
                <a:latin typeface="Roboto" panose="02000000000000000000" pitchFamily="2" charset="0"/>
              </a:rPr>
              <a:t> </a:t>
            </a:r>
            <a:r>
              <a:rPr lang="ru-RU" b="0" i="0" err="1">
                <a:effectLst/>
                <a:latin typeface="Roboto" panose="02000000000000000000" pitchFamily="2" charset="0"/>
              </a:rPr>
              <a:t>өсіру</a:t>
            </a:r>
            <a:r>
              <a:rPr lang="ru-RU" b="0" i="0">
                <a:effectLst/>
                <a:latin typeface="Roboto" panose="02000000000000000000" pitchFamily="2" charset="0"/>
              </a:rPr>
              <a:t> </a:t>
            </a:r>
            <a:r>
              <a:rPr lang="ru-RU" b="0" i="0" err="1">
                <a:effectLst/>
                <a:latin typeface="Roboto" panose="02000000000000000000" pitchFamily="2" charset="0"/>
              </a:rPr>
              <a:t>процесінің</a:t>
            </a:r>
            <a:r>
              <a:rPr lang="ru-RU" b="0" i="0">
                <a:effectLst/>
                <a:latin typeface="Roboto" panose="02000000000000000000" pitchFamily="2" charset="0"/>
              </a:rPr>
              <a:t> </a:t>
            </a:r>
            <a:r>
              <a:rPr lang="ru-RU" b="0" i="0" err="1">
                <a:effectLst/>
                <a:latin typeface="Roboto" panose="02000000000000000000" pitchFamily="2" charset="0"/>
              </a:rPr>
              <a:t>ұзақтығы</a:t>
            </a:r>
            <a:r>
              <a:rPr lang="ru-RU" b="0" i="0">
                <a:effectLst/>
                <a:latin typeface="Roboto" panose="02000000000000000000" pitchFamily="2" charset="0"/>
              </a:rPr>
              <a:t> </a:t>
            </a:r>
            <a:r>
              <a:rPr lang="ru-RU" b="0" i="0" err="1">
                <a:effectLst/>
                <a:latin typeface="Roboto" panose="02000000000000000000" pitchFamily="2" charset="0"/>
              </a:rPr>
              <a:t>нақтылы</a:t>
            </a:r>
            <a:r>
              <a:rPr lang="ru-RU" b="0" i="0">
                <a:effectLst/>
                <a:latin typeface="Roboto" panose="02000000000000000000" pitchFamily="2" charset="0"/>
              </a:rPr>
              <a:t> </a:t>
            </a:r>
            <a:r>
              <a:rPr lang="ru-RU" b="0" i="0" err="1">
                <a:effectLst/>
                <a:latin typeface="Roboto" panose="02000000000000000000" pitchFamily="2" charset="0"/>
              </a:rPr>
              <a:t>жағдайда</a:t>
            </a:r>
            <a:r>
              <a:rPr lang="ru-RU" b="0" i="0">
                <a:effectLst/>
                <a:latin typeface="Roboto" panose="02000000000000000000" pitchFamily="2" charset="0"/>
              </a:rPr>
              <a:t> 24-48 </a:t>
            </a:r>
            <a:r>
              <a:rPr lang="ru-RU" b="0" i="0" err="1">
                <a:effectLst/>
                <a:latin typeface="Roboto" panose="02000000000000000000" pitchFamily="2" charset="0"/>
              </a:rPr>
              <a:t>сағатты</a:t>
            </a:r>
            <a:r>
              <a:rPr lang="ru-RU" b="0" i="0">
                <a:effectLst/>
                <a:latin typeface="Roboto" panose="02000000000000000000" pitchFamily="2" charset="0"/>
              </a:rPr>
              <a:t> </a:t>
            </a:r>
            <a:r>
              <a:rPr lang="ru-RU" b="0" i="0" err="1">
                <a:effectLst/>
                <a:latin typeface="Roboto" panose="02000000000000000000" pitchFamily="2" charset="0"/>
              </a:rPr>
              <a:t>құрайды</a:t>
            </a:r>
            <a:r>
              <a:rPr lang="ru-RU" b="0" i="0">
                <a:effectLst/>
                <a:latin typeface="Roboto" panose="02000000000000000000" pitchFamily="2" charset="0"/>
              </a:rPr>
              <a:t>. </a:t>
            </a:r>
            <a:r>
              <a:rPr lang="ru-RU" b="0" i="0" err="1">
                <a:effectLst/>
                <a:latin typeface="Roboto" panose="02000000000000000000" pitchFamily="2" charset="0"/>
              </a:rPr>
              <a:t>Өсіру</a:t>
            </a:r>
            <a:r>
              <a:rPr lang="ru-RU" b="0" i="0">
                <a:effectLst/>
                <a:latin typeface="Roboto" panose="02000000000000000000" pitchFamily="2" charset="0"/>
              </a:rPr>
              <a:t> </a:t>
            </a:r>
            <a:r>
              <a:rPr lang="ru-RU" b="0" i="0" err="1">
                <a:effectLst/>
                <a:latin typeface="Roboto" panose="02000000000000000000" pitchFamily="2" charset="0"/>
              </a:rPr>
              <a:t>процесі</a:t>
            </a:r>
            <a:r>
              <a:rPr lang="ru-RU" b="0" i="0">
                <a:effectLst/>
                <a:latin typeface="Roboto" panose="02000000000000000000" pitchFamily="2" charset="0"/>
              </a:rPr>
              <a:t> </a:t>
            </a:r>
            <a:r>
              <a:rPr lang="ru-RU" b="0" i="0" err="1">
                <a:effectLst/>
                <a:latin typeface="Roboto" panose="02000000000000000000" pitchFamily="2" charset="0"/>
              </a:rPr>
              <a:t>аяқталғаннан</a:t>
            </a:r>
            <a:r>
              <a:rPr lang="ru-RU" b="0" i="0">
                <a:effectLst/>
                <a:latin typeface="Roboto" panose="02000000000000000000" pitchFamily="2" charset="0"/>
              </a:rPr>
              <a:t> </a:t>
            </a:r>
            <a:r>
              <a:rPr lang="ru-RU" b="0" i="0" err="1">
                <a:effectLst/>
                <a:latin typeface="Roboto" panose="02000000000000000000" pitchFamily="2" charset="0"/>
              </a:rPr>
              <a:t>кейін</a:t>
            </a:r>
            <a:r>
              <a:rPr lang="ru-RU" b="0" i="0">
                <a:effectLst/>
                <a:latin typeface="Roboto" panose="02000000000000000000" pitchFamily="2" charset="0"/>
              </a:rPr>
              <a:t> </a:t>
            </a:r>
            <a:r>
              <a:rPr lang="ru-RU" b="0" i="0" err="1">
                <a:effectLst/>
                <a:latin typeface="Roboto" panose="02000000000000000000" pitchFamily="2" charset="0"/>
              </a:rPr>
              <a:t>дайын</a:t>
            </a:r>
            <a:r>
              <a:rPr lang="ru-RU" b="0" i="0">
                <a:effectLst/>
                <a:latin typeface="Roboto" panose="02000000000000000000" pitchFamily="2" charset="0"/>
              </a:rPr>
              <a:t> культура </a:t>
            </a:r>
            <a:r>
              <a:rPr lang="ru-RU" b="0" i="0" err="1">
                <a:effectLst/>
                <a:latin typeface="Roboto" panose="02000000000000000000" pitchFamily="2" charset="0"/>
              </a:rPr>
              <a:t>кептіруге</a:t>
            </a:r>
            <a:r>
              <a:rPr lang="ru-RU" b="0" i="0">
                <a:effectLst/>
                <a:latin typeface="Roboto" panose="02000000000000000000" pitchFamily="2" charset="0"/>
              </a:rPr>
              <a:t> </a:t>
            </a:r>
            <a:r>
              <a:rPr lang="ru-RU" b="0" i="0" err="1">
                <a:effectLst/>
                <a:latin typeface="Roboto" panose="02000000000000000000" pitchFamily="2" charset="0"/>
              </a:rPr>
              <a:t>жіберіледі</a:t>
            </a:r>
            <a:r>
              <a:rPr lang="ru-RU" b="0" i="0">
                <a:effectLst/>
                <a:latin typeface="Roboto" panose="02000000000000000000" pitchFamily="2" charset="0"/>
              </a:rPr>
              <a:t>.</a:t>
            </a:r>
            <a:endParaRPr lang="ru-KZ" dirty="0"/>
          </a:p>
        </p:txBody>
      </p:sp>
    </p:spTree>
    <p:extLst>
      <p:ext uri="{BB962C8B-B14F-4D97-AF65-F5344CB8AC3E}">
        <p14:creationId xmlns:p14="http://schemas.microsoft.com/office/powerpoint/2010/main" val="404909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D6E4ABD8-E03E-437D-9177-7F0F3035AD6F}"/>
              </a:ext>
            </a:extLst>
          </p:cNvPr>
          <p:cNvSpPr>
            <a:spLocks noGrp="1"/>
          </p:cNvSpPr>
          <p:nvPr>
            <p:ph type="title"/>
          </p:nvPr>
        </p:nvSpPr>
        <p:spPr>
          <a:xfrm>
            <a:off x="653143" y="1645920"/>
            <a:ext cx="3522879" cy="4470821"/>
          </a:xfrm>
        </p:spPr>
        <p:txBody>
          <a:bodyPr>
            <a:normAutofit/>
          </a:bodyPr>
          <a:lstStyle/>
          <a:p>
            <a:pPr algn="r"/>
            <a:r>
              <a:rPr lang="ru-RU">
                <a:solidFill>
                  <a:schemeClr val="bg2"/>
                </a:solidFill>
                <a:latin typeface="Roboto" panose="02000000000000000000" pitchFamily="2" charset="0"/>
              </a:rPr>
              <a:t>Культураны кептіру.</a:t>
            </a:r>
            <a:endParaRPr lang="ru-KZ">
              <a:solidFill>
                <a:schemeClr val="bg2"/>
              </a:solidFill>
            </a:endParaRPr>
          </a:p>
        </p:txBody>
      </p:sp>
      <p:sp>
        <p:nvSpPr>
          <p:cNvPr id="3" name="Объект 2">
            <a:extLst>
              <a:ext uri="{FF2B5EF4-FFF2-40B4-BE49-F238E27FC236}">
                <a16:creationId xmlns:a16="http://schemas.microsoft.com/office/drawing/2014/main" id="{3210CC42-05C9-4737-86D4-DB4D9C90EE26}"/>
              </a:ext>
            </a:extLst>
          </p:cNvPr>
          <p:cNvSpPr>
            <a:spLocks noGrp="1"/>
          </p:cNvSpPr>
          <p:nvPr>
            <p:ph idx="1"/>
          </p:nvPr>
        </p:nvSpPr>
        <p:spPr>
          <a:xfrm>
            <a:off x="5204109" y="1645920"/>
            <a:ext cx="6269434" cy="4470821"/>
          </a:xfrm>
        </p:spPr>
        <p:txBody>
          <a:bodyPr>
            <a:normAutofit/>
          </a:bodyPr>
          <a:lstStyle/>
          <a:p>
            <a:pPr>
              <a:lnSpc>
                <a:spcPct val="90000"/>
              </a:lnSpc>
            </a:pPr>
            <a:br>
              <a:rPr lang="ru-RU" sz="1700" b="0" i="0">
                <a:effectLst/>
                <a:latin typeface="Roboto" panose="02000000000000000000" pitchFamily="2" charset="0"/>
              </a:rPr>
            </a:br>
            <a:br>
              <a:rPr lang="ru-RU" sz="1700" b="0" i="0">
                <a:effectLst/>
                <a:latin typeface="Roboto" panose="02000000000000000000" pitchFamily="2" charset="0"/>
              </a:rPr>
            </a:br>
            <a:r>
              <a:rPr lang="ru-RU" sz="1700" b="0" i="0" err="1">
                <a:effectLst/>
                <a:latin typeface="Roboto" panose="02000000000000000000" pitchFamily="2" charset="0"/>
              </a:rPr>
              <a:t>Дайын</a:t>
            </a:r>
            <a:r>
              <a:rPr lang="ru-RU" sz="1700" b="0" i="0">
                <a:effectLst/>
                <a:latin typeface="Roboto" panose="02000000000000000000" pitchFamily="2" charset="0"/>
              </a:rPr>
              <a:t> </a:t>
            </a:r>
            <a:r>
              <a:rPr lang="ru-RU" sz="1700" b="0" i="0" err="1">
                <a:effectLst/>
                <a:latin typeface="Roboto" panose="02000000000000000000" pitchFamily="2" charset="0"/>
              </a:rPr>
              <a:t>культураның</a:t>
            </a:r>
            <a:r>
              <a:rPr lang="ru-RU" sz="1700" b="0" i="0">
                <a:effectLst/>
                <a:latin typeface="Roboto" panose="02000000000000000000" pitchFamily="2" charset="0"/>
              </a:rPr>
              <a:t> </a:t>
            </a:r>
            <a:r>
              <a:rPr lang="ru-RU" sz="1700" b="0" i="0" err="1">
                <a:effectLst/>
                <a:latin typeface="Roboto" panose="02000000000000000000" pitchFamily="2" charset="0"/>
              </a:rPr>
              <a:t>ылғалдылығы</a:t>
            </a:r>
            <a:r>
              <a:rPr lang="ru-RU" sz="1700" b="0" i="0">
                <a:effectLst/>
                <a:latin typeface="Roboto" panose="02000000000000000000" pitchFamily="2" charset="0"/>
              </a:rPr>
              <a:t> қоректік орта мен мицелий </a:t>
            </a:r>
            <a:r>
              <a:rPr lang="ru-RU" sz="1700" b="0" i="0" err="1">
                <a:effectLst/>
                <a:latin typeface="Roboto" panose="02000000000000000000" pitchFamily="2" charset="0"/>
              </a:rPr>
              <a:t>байланысқан</a:t>
            </a:r>
            <a:r>
              <a:rPr lang="ru-RU" sz="1700" b="0" i="0">
                <a:effectLst/>
                <a:latin typeface="Roboto" panose="02000000000000000000" pitchFamily="2" charset="0"/>
              </a:rPr>
              <a:t> 35-58% </a:t>
            </a:r>
            <a:r>
              <a:rPr lang="ru-RU" sz="1700" b="0" i="0" err="1">
                <a:effectLst/>
                <a:latin typeface="Roboto" panose="02000000000000000000" pitchFamily="2" charset="0"/>
              </a:rPr>
              <a:t>болады</a:t>
            </a:r>
            <a:r>
              <a:rPr lang="ru-RU" sz="1700" b="0" i="0">
                <a:effectLst/>
                <a:latin typeface="Roboto" panose="02000000000000000000" pitchFamily="2" charset="0"/>
              </a:rPr>
              <a:t>. </a:t>
            </a:r>
            <a:r>
              <a:rPr lang="ru-RU" sz="1700" b="0" i="0" err="1">
                <a:effectLst/>
                <a:latin typeface="Roboto" panose="02000000000000000000" pitchFamily="2" charset="0"/>
              </a:rPr>
              <a:t>Ферменттің</a:t>
            </a:r>
            <a:r>
              <a:rPr lang="ru-RU" sz="1700" b="0" i="0">
                <a:effectLst/>
                <a:latin typeface="Roboto" panose="02000000000000000000" pitchFamily="2" charset="0"/>
              </a:rPr>
              <a:t> </a:t>
            </a:r>
            <a:r>
              <a:rPr lang="ru-RU" sz="1700" b="0" i="0" err="1">
                <a:effectLst/>
                <a:latin typeface="Roboto" panose="02000000000000000000" pitchFamily="2" charset="0"/>
              </a:rPr>
              <a:t>инактивациясы</a:t>
            </a:r>
            <a:r>
              <a:rPr lang="ru-RU" sz="1700" b="0" i="0">
                <a:effectLst/>
                <a:latin typeface="Roboto" panose="02000000000000000000" pitchFamily="2" charset="0"/>
              </a:rPr>
              <a:t> </a:t>
            </a:r>
            <a:r>
              <a:rPr lang="ru-RU" sz="1700" b="0" i="0" err="1">
                <a:effectLst/>
                <a:latin typeface="Roboto" panose="02000000000000000000" pitchFamily="2" charset="0"/>
              </a:rPr>
              <a:t>болмас</a:t>
            </a:r>
            <a:r>
              <a:rPr lang="ru-RU" sz="1700" b="0" i="0">
                <a:effectLst/>
                <a:latin typeface="Roboto" panose="02000000000000000000" pitchFamily="2" charset="0"/>
              </a:rPr>
              <a:t> </a:t>
            </a:r>
            <a:r>
              <a:rPr lang="ru-RU" sz="1700" b="0" i="0" err="1">
                <a:effectLst/>
                <a:latin typeface="Roboto" panose="02000000000000000000" pitchFamily="2" charset="0"/>
              </a:rPr>
              <a:t>үшін</a:t>
            </a:r>
            <a:r>
              <a:rPr lang="ru-RU" sz="1700" b="0" i="0">
                <a:effectLst/>
                <a:latin typeface="Roboto" panose="02000000000000000000" pitchFamily="2" charset="0"/>
              </a:rPr>
              <a:t> </a:t>
            </a:r>
            <a:r>
              <a:rPr lang="ru-RU" sz="1700" b="0" i="0" err="1">
                <a:effectLst/>
                <a:latin typeface="Roboto" panose="02000000000000000000" pitchFamily="2" charset="0"/>
              </a:rPr>
              <a:t>өнім</a:t>
            </a:r>
            <a:r>
              <a:rPr lang="ru-RU" sz="1700" b="0" i="0">
                <a:effectLst/>
                <a:latin typeface="Roboto" panose="02000000000000000000" pitchFamily="2" charset="0"/>
              </a:rPr>
              <a:t> </a:t>
            </a:r>
            <a:r>
              <a:rPr lang="ru-RU" sz="1700" b="0" i="0" err="1">
                <a:effectLst/>
                <a:latin typeface="Roboto" panose="02000000000000000000" pitchFamily="2" charset="0"/>
              </a:rPr>
              <a:t>ылғалдылығы</a:t>
            </a:r>
            <a:r>
              <a:rPr lang="ru-RU" sz="1700" b="0" i="0">
                <a:effectLst/>
                <a:latin typeface="Roboto" panose="02000000000000000000" pitchFamily="2" charset="0"/>
              </a:rPr>
              <a:t> 10-13% </a:t>
            </a:r>
            <a:r>
              <a:rPr lang="ru-RU" sz="1700" b="0" i="0" err="1">
                <a:effectLst/>
                <a:latin typeface="Roboto" panose="02000000000000000000" pitchFamily="2" charset="0"/>
              </a:rPr>
              <a:t>дейін</a:t>
            </a:r>
            <a:r>
              <a:rPr lang="ru-RU" sz="1700" b="0" i="0">
                <a:effectLst/>
                <a:latin typeface="Roboto" panose="02000000000000000000" pitchFamily="2" charset="0"/>
              </a:rPr>
              <a:t> </a:t>
            </a:r>
            <a:r>
              <a:rPr lang="ru-RU" sz="1700" b="0" i="0" err="1">
                <a:effectLst/>
                <a:latin typeface="Roboto" panose="02000000000000000000" pitchFamily="2" charset="0"/>
              </a:rPr>
              <a:t>кептірілуі</a:t>
            </a:r>
            <a:r>
              <a:rPr lang="ru-RU" sz="1700" b="0" i="0">
                <a:effectLst/>
                <a:latin typeface="Roboto" panose="02000000000000000000" pitchFamily="2" charset="0"/>
              </a:rPr>
              <a:t> керек. </a:t>
            </a:r>
            <a:r>
              <a:rPr lang="ru-RU" sz="1700" b="0" i="0" err="1">
                <a:effectLst/>
                <a:latin typeface="Roboto" panose="02000000000000000000" pitchFamily="2" charset="0"/>
              </a:rPr>
              <a:t>Кептіру</a:t>
            </a:r>
            <a:r>
              <a:rPr lang="ru-RU" sz="1700" b="0" i="0">
                <a:effectLst/>
                <a:latin typeface="Roboto" panose="02000000000000000000" pitchFamily="2" charset="0"/>
              </a:rPr>
              <a:t> </a:t>
            </a:r>
            <a:r>
              <a:rPr lang="ru-RU" sz="1700" b="0" i="0" err="1">
                <a:effectLst/>
                <a:latin typeface="Roboto" panose="02000000000000000000" pitchFamily="2" charset="0"/>
              </a:rPr>
              <a:t>процесі</a:t>
            </a:r>
            <a:r>
              <a:rPr lang="ru-RU" sz="1700" b="0" i="0">
                <a:effectLst/>
                <a:latin typeface="Roboto" panose="02000000000000000000" pitchFamily="2" charset="0"/>
              </a:rPr>
              <a:t> </a:t>
            </a:r>
            <a:r>
              <a:rPr lang="ru-RU" sz="1700" b="0" i="0" err="1">
                <a:effectLst/>
                <a:latin typeface="Roboto" panose="02000000000000000000" pitchFamily="2" charset="0"/>
              </a:rPr>
              <a:t>әр</a:t>
            </a:r>
            <a:r>
              <a:rPr lang="ru-RU" sz="1700" b="0" i="0">
                <a:effectLst/>
                <a:latin typeface="Roboto" panose="02000000000000000000" pitchFamily="2" charset="0"/>
              </a:rPr>
              <a:t> </a:t>
            </a:r>
            <a:r>
              <a:rPr lang="ru-RU" sz="1700" b="0" i="0" err="1">
                <a:effectLst/>
                <a:latin typeface="Roboto" panose="02000000000000000000" pitchFamily="2" charset="0"/>
              </a:rPr>
              <a:t>түрлі</a:t>
            </a:r>
            <a:r>
              <a:rPr lang="ru-RU" sz="1700" b="0" i="0">
                <a:effectLst/>
                <a:latin typeface="Roboto" panose="02000000000000000000" pitchFamily="2" charset="0"/>
              </a:rPr>
              <a:t> </a:t>
            </a:r>
            <a:r>
              <a:rPr lang="ru-RU" sz="1700" b="0" i="0" err="1">
                <a:effectLst/>
                <a:latin typeface="Roboto" panose="02000000000000000000" pitchFamily="2" charset="0"/>
              </a:rPr>
              <a:t>концентрациялы</a:t>
            </a:r>
            <a:r>
              <a:rPr lang="ru-RU" sz="1700" b="0" i="0">
                <a:effectLst/>
                <a:latin typeface="Roboto" panose="02000000000000000000" pitchFamily="2" charset="0"/>
              </a:rPr>
              <a:t> </a:t>
            </a:r>
            <a:r>
              <a:rPr lang="ru-RU" sz="1700" b="0" i="0" err="1">
                <a:effectLst/>
                <a:latin typeface="Roboto" panose="02000000000000000000" pitchFamily="2" charset="0"/>
              </a:rPr>
              <a:t>кептіргіш</a:t>
            </a:r>
            <a:r>
              <a:rPr lang="ru-RU" sz="1700" b="0" i="0">
                <a:effectLst/>
                <a:latin typeface="Roboto" panose="02000000000000000000" pitchFamily="2" charset="0"/>
              </a:rPr>
              <a:t> </a:t>
            </a:r>
            <a:r>
              <a:rPr lang="ru-RU" sz="1700" b="0" i="0" err="1">
                <a:effectLst/>
                <a:latin typeface="Roboto" panose="02000000000000000000" pitchFamily="2" charset="0"/>
              </a:rPr>
              <a:t>қондырғыда</a:t>
            </a:r>
            <a:r>
              <a:rPr lang="ru-RU" sz="1700" b="0" i="0">
                <a:effectLst/>
                <a:latin typeface="Roboto" panose="02000000000000000000" pitchFamily="2" charset="0"/>
              </a:rPr>
              <a:t> </a:t>
            </a:r>
            <a:r>
              <a:rPr lang="ru-RU" sz="1700" b="0" i="0" err="1">
                <a:effectLst/>
                <a:latin typeface="Roboto" panose="02000000000000000000" pitchFamily="2" charset="0"/>
              </a:rPr>
              <a:t>кептіріледі</a:t>
            </a:r>
            <a:r>
              <a:rPr lang="ru-RU" sz="1700" b="0" i="0">
                <a:effectLst/>
                <a:latin typeface="Roboto" panose="02000000000000000000" pitchFamily="2" charset="0"/>
              </a:rPr>
              <a:t>. </a:t>
            </a:r>
            <a:r>
              <a:rPr lang="ru-RU" sz="1700" b="0" i="0" err="1">
                <a:effectLst/>
                <a:latin typeface="Roboto" panose="02000000000000000000" pitchFamily="2" charset="0"/>
              </a:rPr>
              <a:t>Кептіргіште</a:t>
            </a:r>
            <a:r>
              <a:rPr lang="ru-RU" sz="1700" b="0" i="0">
                <a:effectLst/>
                <a:latin typeface="Roboto" panose="02000000000000000000" pitchFamily="2" charset="0"/>
              </a:rPr>
              <a:t> фермент </a:t>
            </a:r>
            <a:r>
              <a:rPr lang="ru-RU" sz="1700" b="0" i="0" err="1">
                <a:effectLst/>
                <a:latin typeface="Roboto" panose="02000000000000000000" pitchFamily="2" charset="0"/>
              </a:rPr>
              <a:t>активтілігін</a:t>
            </a:r>
            <a:r>
              <a:rPr lang="ru-RU" sz="1700" b="0" i="0">
                <a:effectLst/>
                <a:latin typeface="Roboto" panose="02000000000000000000" pitchFamily="2" charset="0"/>
              </a:rPr>
              <a:t> </a:t>
            </a:r>
            <a:r>
              <a:rPr lang="ru-RU" sz="1700" b="0" i="0" err="1">
                <a:effectLst/>
                <a:latin typeface="Roboto" panose="02000000000000000000" pitchFamily="2" charset="0"/>
              </a:rPr>
              <a:t>төмендету</a:t>
            </a:r>
            <a:r>
              <a:rPr lang="ru-RU" sz="1700" b="0" i="0">
                <a:effectLst/>
                <a:latin typeface="Roboto" panose="02000000000000000000" pitchFamily="2" charset="0"/>
              </a:rPr>
              <a:t> </a:t>
            </a:r>
            <a:r>
              <a:rPr lang="ru-RU" sz="1700" b="0" i="0" err="1">
                <a:effectLst/>
                <a:latin typeface="Roboto" panose="02000000000000000000" pitchFamily="2" charset="0"/>
              </a:rPr>
              <a:t>үшін</a:t>
            </a:r>
            <a:r>
              <a:rPr lang="ru-RU" sz="1700" b="0" i="0">
                <a:effectLst/>
                <a:latin typeface="Roboto" panose="02000000000000000000" pitchFamily="2" charset="0"/>
              </a:rPr>
              <a:t> </a:t>
            </a:r>
            <a:r>
              <a:rPr lang="ru-RU" sz="1700" b="0" i="0" err="1">
                <a:effectLst/>
                <a:latin typeface="Roboto" panose="02000000000000000000" pitchFamily="2" charset="0"/>
              </a:rPr>
              <a:t>кептіргіштегі</a:t>
            </a:r>
            <a:r>
              <a:rPr lang="ru-RU" sz="1700" b="0" i="0">
                <a:effectLst/>
                <a:latin typeface="Roboto" panose="02000000000000000000" pitchFamily="2" charset="0"/>
              </a:rPr>
              <a:t> </a:t>
            </a:r>
            <a:r>
              <a:rPr lang="ru-RU" sz="1700" b="0" i="0" err="1">
                <a:effectLst/>
                <a:latin typeface="Roboto" panose="02000000000000000000" pitchFamily="2" charset="0"/>
              </a:rPr>
              <a:t>культивирлеу</a:t>
            </a:r>
            <a:r>
              <a:rPr lang="ru-RU" sz="1700" b="0" i="0">
                <a:effectLst/>
                <a:latin typeface="Roboto" panose="02000000000000000000" pitchFamily="2" charset="0"/>
              </a:rPr>
              <a:t> </a:t>
            </a:r>
            <a:r>
              <a:rPr lang="ru-RU" sz="1700" b="0" i="0" err="1">
                <a:effectLst/>
                <a:latin typeface="Roboto" panose="02000000000000000000" pitchFamily="2" charset="0"/>
              </a:rPr>
              <a:t>ұзақтығы</a:t>
            </a:r>
            <a:r>
              <a:rPr lang="ru-RU" sz="1700" b="0" i="0">
                <a:effectLst/>
                <a:latin typeface="Roboto" panose="02000000000000000000" pitchFamily="2" charset="0"/>
              </a:rPr>
              <a:t> </a:t>
            </a:r>
            <a:r>
              <a:rPr lang="ru-RU" sz="1700" b="0" i="0" err="1">
                <a:effectLst/>
                <a:latin typeface="Roboto" panose="02000000000000000000" pitchFamily="2" charset="0"/>
              </a:rPr>
              <a:t>кемінде</a:t>
            </a:r>
            <a:r>
              <a:rPr lang="ru-RU" sz="1700" b="0" i="0">
                <a:effectLst/>
                <a:latin typeface="Roboto" panose="02000000000000000000" pitchFamily="2" charset="0"/>
              </a:rPr>
              <a:t> 5-8 мин, ал </a:t>
            </a:r>
            <a:r>
              <a:rPr lang="ru-RU" sz="1700" b="0" i="0" err="1">
                <a:effectLst/>
                <a:latin typeface="Roboto" panose="02000000000000000000" pitchFamily="2" charset="0"/>
              </a:rPr>
              <a:t>температурасы</a:t>
            </a:r>
            <a:r>
              <a:rPr lang="ru-RU" sz="1700" b="0" i="0">
                <a:effectLst/>
                <a:latin typeface="Roboto" panose="02000000000000000000" pitchFamily="2" charset="0"/>
              </a:rPr>
              <a:t> 42</a:t>
            </a:r>
            <a:r>
              <a:rPr lang="en-US" sz="1700" b="0" i="0">
                <a:effectLst/>
                <a:latin typeface="Roboto" panose="02000000000000000000" pitchFamily="2" charset="0"/>
              </a:rPr>
              <a:t>º</a:t>
            </a:r>
            <a:r>
              <a:rPr lang="ru-RU" sz="1700" b="0" i="0">
                <a:effectLst/>
                <a:latin typeface="Roboto" panose="02000000000000000000" pitchFamily="2" charset="0"/>
              </a:rPr>
              <a:t>С </a:t>
            </a:r>
            <a:r>
              <a:rPr lang="ru-RU" sz="1700" b="0" i="0" err="1">
                <a:effectLst/>
                <a:latin typeface="Roboto" panose="02000000000000000000" pitchFamily="2" charset="0"/>
              </a:rPr>
              <a:t>жоғары</a:t>
            </a:r>
            <a:r>
              <a:rPr lang="ru-RU" sz="1700" b="0" i="0">
                <a:effectLst/>
                <a:latin typeface="Roboto" panose="02000000000000000000" pitchFamily="2" charset="0"/>
              </a:rPr>
              <a:t> </a:t>
            </a:r>
            <a:r>
              <a:rPr lang="ru-RU" sz="1700" b="0" i="0" err="1">
                <a:effectLst/>
                <a:latin typeface="Roboto" panose="02000000000000000000" pitchFamily="2" charset="0"/>
              </a:rPr>
              <a:t>болмауы</a:t>
            </a:r>
            <a:r>
              <a:rPr lang="ru-RU" sz="1700" b="0" i="0">
                <a:effectLst/>
                <a:latin typeface="Roboto" panose="02000000000000000000" pitchFamily="2" charset="0"/>
              </a:rPr>
              <a:t> </a:t>
            </a:r>
            <a:r>
              <a:rPr lang="ru-RU" sz="1700" b="0" i="0" err="1">
                <a:effectLst/>
                <a:latin typeface="Roboto" panose="02000000000000000000" pitchFamily="2" charset="0"/>
              </a:rPr>
              <a:t>керек.Кептірілген</a:t>
            </a:r>
            <a:r>
              <a:rPr lang="ru-RU" sz="1700" b="0" i="0">
                <a:effectLst/>
                <a:latin typeface="Roboto" panose="02000000000000000000" pitchFamily="2" charset="0"/>
              </a:rPr>
              <a:t> </a:t>
            </a:r>
            <a:r>
              <a:rPr lang="ru-RU" sz="1700" b="0" i="0" err="1">
                <a:effectLst/>
                <a:latin typeface="Roboto" panose="02000000000000000000" pitchFamily="2" charset="0"/>
              </a:rPr>
              <a:t>культураны</a:t>
            </a:r>
            <a:r>
              <a:rPr lang="ru-RU" sz="1700" b="0" i="0">
                <a:effectLst/>
                <a:latin typeface="Roboto" panose="02000000000000000000" pitchFamily="2" charset="0"/>
              </a:rPr>
              <a:t> крафт-</a:t>
            </a:r>
            <a:r>
              <a:rPr lang="ru-RU" sz="1700" b="0" i="0" err="1">
                <a:effectLst/>
                <a:latin typeface="Roboto" panose="02000000000000000000" pitchFamily="2" charset="0"/>
              </a:rPr>
              <a:t>қапшығында</a:t>
            </a:r>
            <a:r>
              <a:rPr lang="ru-RU" sz="1700" b="0" i="0">
                <a:effectLst/>
                <a:latin typeface="Roboto" panose="02000000000000000000" pitchFamily="2" charset="0"/>
              </a:rPr>
              <a:t> 18-30кг </a:t>
            </a:r>
            <a:r>
              <a:rPr lang="ru-RU" sz="1700" b="0" i="0" err="1">
                <a:effectLst/>
                <a:latin typeface="Roboto" panose="02000000000000000000" pitchFamily="2" charset="0"/>
              </a:rPr>
              <a:t>буып</a:t>
            </a:r>
            <a:r>
              <a:rPr lang="ru-RU" sz="1700" b="0" i="0">
                <a:effectLst/>
                <a:latin typeface="Roboto" panose="02000000000000000000" pitchFamily="2" charset="0"/>
              </a:rPr>
              <a:t> </a:t>
            </a:r>
            <a:r>
              <a:rPr lang="ru-RU" sz="1700" b="0" i="0" err="1">
                <a:effectLst/>
                <a:latin typeface="Roboto" panose="02000000000000000000" pitchFamily="2" charset="0"/>
              </a:rPr>
              <a:t>түйеді</a:t>
            </a:r>
            <a:r>
              <a:rPr lang="ru-RU" sz="1700" b="0" i="0">
                <a:effectLst/>
                <a:latin typeface="Roboto" panose="02000000000000000000" pitchFamily="2" charset="0"/>
              </a:rPr>
              <a:t>. Фермент </a:t>
            </a:r>
            <a:r>
              <a:rPr lang="ru-RU" sz="1700" b="0" i="0" err="1">
                <a:effectLst/>
                <a:latin typeface="Roboto" panose="02000000000000000000" pitchFamily="2" charset="0"/>
              </a:rPr>
              <a:t>препаратының</a:t>
            </a:r>
            <a:r>
              <a:rPr lang="ru-RU" sz="1700" b="0" i="0">
                <a:effectLst/>
                <a:latin typeface="Roboto" panose="02000000000000000000" pitchFamily="2" charset="0"/>
              </a:rPr>
              <a:t> </a:t>
            </a:r>
            <a:r>
              <a:rPr lang="ru-RU" sz="1700" b="0" i="0" err="1">
                <a:effectLst/>
                <a:latin typeface="Roboto" panose="02000000000000000000" pitchFamily="2" charset="0"/>
              </a:rPr>
              <a:t>номенклатурасы</a:t>
            </a:r>
            <a:r>
              <a:rPr lang="ru-RU" sz="1700" b="0" i="0">
                <a:effectLst/>
                <a:latin typeface="Roboto" panose="02000000000000000000" pitchFamily="2" charset="0"/>
              </a:rPr>
              <a:t> </a:t>
            </a:r>
            <a:r>
              <a:rPr lang="ru-RU" sz="1700" b="0" i="0" err="1">
                <a:effectLst/>
                <a:latin typeface="Roboto" panose="02000000000000000000" pitchFamily="2" charset="0"/>
              </a:rPr>
              <a:t>бойынша</a:t>
            </a:r>
            <a:r>
              <a:rPr lang="ru-RU" sz="1700" b="0" i="0">
                <a:effectLst/>
                <a:latin typeface="Roboto" panose="02000000000000000000" pitchFamily="2" charset="0"/>
              </a:rPr>
              <a:t> “</a:t>
            </a:r>
            <a:r>
              <a:rPr lang="ru-RU" sz="1700" b="0" i="0" err="1">
                <a:effectLst/>
                <a:latin typeface="Roboto" panose="02000000000000000000" pitchFamily="2" charset="0"/>
              </a:rPr>
              <a:t>Пх</a:t>
            </a:r>
            <a:r>
              <a:rPr lang="ru-RU" sz="1700" b="0" i="0">
                <a:effectLst/>
                <a:latin typeface="Roboto" panose="02000000000000000000" pitchFamily="2" charset="0"/>
              </a:rPr>
              <a:t>” </a:t>
            </a:r>
            <a:r>
              <a:rPr lang="ru-RU" sz="1700" b="0" i="0" err="1">
                <a:effectLst/>
                <a:latin typeface="Roboto" panose="02000000000000000000" pitchFamily="2" charset="0"/>
              </a:rPr>
              <a:t>деп</a:t>
            </a:r>
            <a:r>
              <a:rPr lang="ru-RU" sz="1700" b="0" i="0">
                <a:effectLst/>
                <a:latin typeface="Roboto" panose="02000000000000000000" pitchFamily="2" charset="0"/>
              </a:rPr>
              <a:t> </a:t>
            </a:r>
            <a:r>
              <a:rPr lang="ru-RU" sz="1700" b="0" i="0" err="1">
                <a:effectLst/>
                <a:latin typeface="Roboto" panose="02000000000000000000" pitchFamily="2" charset="0"/>
              </a:rPr>
              <a:t>белгілейді</a:t>
            </a:r>
            <a:r>
              <a:rPr lang="ru-RU" sz="1700" b="0" i="0">
                <a:effectLst/>
                <a:latin typeface="Roboto" panose="02000000000000000000" pitchFamily="2" charset="0"/>
              </a:rPr>
              <a:t>.</a:t>
            </a:r>
            <a:br>
              <a:rPr lang="ru-RU" sz="1700" b="0" i="0">
                <a:effectLst/>
                <a:latin typeface="Roboto" panose="02000000000000000000" pitchFamily="2" charset="0"/>
              </a:rPr>
            </a:br>
            <a:endParaRPr lang="ru-RU" sz="1700" b="0" i="0">
              <a:effectLst/>
              <a:latin typeface="Roboto" panose="02000000000000000000" pitchFamily="2" charset="0"/>
            </a:endParaRPr>
          </a:p>
          <a:p>
            <a:pPr>
              <a:lnSpc>
                <a:spcPct val="90000"/>
              </a:lnSpc>
            </a:pPr>
            <a:br>
              <a:rPr lang="ru-RU" sz="1700"/>
            </a:br>
            <a:endParaRPr lang="ru-KZ" sz="1700"/>
          </a:p>
        </p:txBody>
      </p:sp>
    </p:spTree>
    <p:extLst>
      <p:ext uri="{BB962C8B-B14F-4D97-AF65-F5344CB8AC3E}">
        <p14:creationId xmlns:p14="http://schemas.microsoft.com/office/powerpoint/2010/main" val="92045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B63F9B8D-EC34-4796-B42C-CD8B6CA15AE9}"/>
              </a:ext>
            </a:extLst>
          </p:cNvPr>
          <p:cNvSpPr>
            <a:spLocks noGrp="1"/>
          </p:cNvSpPr>
          <p:nvPr>
            <p:ph type="title"/>
          </p:nvPr>
        </p:nvSpPr>
        <p:spPr>
          <a:xfrm>
            <a:off x="653143" y="1645920"/>
            <a:ext cx="3522879" cy="4470821"/>
          </a:xfrm>
        </p:spPr>
        <p:txBody>
          <a:bodyPr>
            <a:normAutofit/>
          </a:bodyPr>
          <a:lstStyle/>
          <a:p>
            <a:pPr algn="r"/>
            <a:r>
              <a:rPr lang="ru-RU">
                <a:solidFill>
                  <a:schemeClr val="bg2"/>
                </a:solidFill>
                <a:latin typeface="Roboto" panose="02000000000000000000" pitchFamily="2" charset="0"/>
              </a:rPr>
              <a:t>Техникалық және тазартылған фермент препаратын алу.</a:t>
            </a:r>
            <a:endParaRPr lang="ru-KZ">
              <a:solidFill>
                <a:schemeClr val="bg2"/>
              </a:solidFill>
            </a:endParaRPr>
          </a:p>
        </p:txBody>
      </p:sp>
      <p:sp>
        <p:nvSpPr>
          <p:cNvPr id="3" name="Объект 2">
            <a:extLst>
              <a:ext uri="{FF2B5EF4-FFF2-40B4-BE49-F238E27FC236}">
                <a16:creationId xmlns:a16="http://schemas.microsoft.com/office/drawing/2014/main" id="{61110BD6-2564-40DE-BEE4-10544BF1F48C}"/>
              </a:ext>
            </a:extLst>
          </p:cNvPr>
          <p:cNvSpPr>
            <a:spLocks noGrp="1"/>
          </p:cNvSpPr>
          <p:nvPr>
            <p:ph idx="1"/>
          </p:nvPr>
        </p:nvSpPr>
        <p:spPr>
          <a:xfrm>
            <a:off x="5204109" y="1645920"/>
            <a:ext cx="6269434" cy="4470821"/>
          </a:xfrm>
        </p:spPr>
        <p:txBody>
          <a:bodyPr>
            <a:normAutofit/>
          </a:bodyPr>
          <a:lstStyle/>
          <a:p>
            <a:br>
              <a:rPr lang="ru-RU" dirty="0"/>
            </a:br>
            <a:r>
              <a:rPr lang="ru-RU" b="0" i="0" err="1">
                <a:effectLst/>
                <a:latin typeface="Roboto" panose="02000000000000000000" pitchFamily="2" charset="0"/>
              </a:rPr>
              <a:t>Техникалық</a:t>
            </a:r>
            <a:r>
              <a:rPr lang="ru-RU" b="0" i="0">
                <a:effectLst/>
                <a:latin typeface="Roboto" panose="02000000000000000000" pitchFamily="2" charset="0"/>
              </a:rPr>
              <a:t> фермент </a:t>
            </a:r>
            <a:r>
              <a:rPr lang="ru-RU" b="0" i="0" err="1">
                <a:effectLst/>
                <a:latin typeface="Roboto" panose="02000000000000000000" pitchFamily="2" charset="0"/>
              </a:rPr>
              <a:t>препаратын</a:t>
            </a:r>
            <a:r>
              <a:rPr lang="ru-RU" b="0" i="0">
                <a:effectLst/>
                <a:latin typeface="Roboto" panose="02000000000000000000" pitchFamily="2" charset="0"/>
              </a:rPr>
              <a:t> </a:t>
            </a:r>
            <a:r>
              <a:rPr lang="ru-RU" b="0" i="0" err="1">
                <a:effectLst/>
                <a:latin typeface="Roboto" panose="02000000000000000000" pitchFamily="2" charset="0"/>
              </a:rPr>
              <a:t>алу</a:t>
            </a:r>
            <a:r>
              <a:rPr lang="ru-RU" b="0" i="0">
                <a:effectLst/>
                <a:latin typeface="Roboto" panose="02000000000000000000" pitchFamily="2" charset="0"/>
              </a:rPr>
              <a:t> </a:t>
            </a:r>
            <a:r>
              <a:rPr lang="ru-RU" b="0" i="0" err="1">
                <a:effectLst/>
                <a:latin typeface="Roboto" panose="02000000000000000000" pitchFamily="2" charset="0"/>
              </a:rPr>
              <a:t>үшін</a:t>
            </a:r>
            <a:r>
              <a:rPr lang="ru-RU" b="0" i="0">
                <a:effectLst/>
                <a:latin typeface="Roboto" panose="02000000000000000000" pitchFamily="2" charset="0"/>
              </a:rPr>
              <a:t> культура </a:t>
            </a:r>
            <a:r>
              <a:rPr lang="ru-RU" b="0" i="0" err="1">
                <a:effectLst/>
                <a:latin typeface="Roboto" panose="02000000000000000000" pitchFamily="2" charset="0"/>
              </a:rPr>
              <a:t>продуцентін</a:t>
            </a:r>
            <a:r>
              <a:rPr lang="ru-RU" b="0" i="0">
                <a:effectLst/>
                <a:latin typeface="Roboto" panose="02000000000000000000" pitchFamily="2" charset="0"/>
              </a:rPr>
              <a:t> </a:t>
            </a:r>
            <a:r>
              <a:rPr lang="ru-RU" b="0" i="0" err="1">
                <a:effectLst/>
                <a:latin typeface="Roboto" panose="02000000000000000000" pitchFamily="2" charset="0"/>
              </a:rPr>
              <a:t>ерімейтін</a:t>
            </a:r>
            <a:r>
              <a:rPr lang="ru-RU" b="0" i="0">
                <a:effectLst/>
                <a:latin typeface="Roboto" panose="02000000000000000000" pitchFamily="2" charset="0"/>
              </a:rPr>
              <a:t> балласты </a:t>
            </a:r>
            <a:r>
              <a:rPr lang="ru-RU" b="0" i="0" err="1">
                <a:effectLst/>
                <a:latin typeface="Roboto" panose="02000000000000000000" pitchFamily="2" charset="0"/>
              </a:rPr>
              <a:t>заттардан</a:t>
            </a:r>
            <a:r>
              <a:rPr lang="ru-RU" b="0" i="0">
                <a:effectLst/>
                <a:latin typeface="Roboto" panose="02000000000000000000" pitchFamily="2" charset="0"/>
              </a:rPr>
              <a:t> </a:t>
            </a:r>
            <a:r>
              <a:rPr lang="ru-RU" b="0" i="0" err="1">
                <a:effectLst/>
                <a:latin typeface="Roboto" panose="02000000000000000000" pitchFamily="2" charset="0"/>
              </a:rPr>
              <a:t>тазарту</a:t>
            </a:r>
            <a:r>
              <a:rPr lang="ru-RU" b="0" i="0">
                <a:effectLst/>
                <a:latin typeface="Roboto" panose="02000000000000000000" pitchFamily="2" charset="0"/>
              </a:rPr>
              <a:t> керек.</a:t>
            </a:r>
            <a:br>
              <a:rPr lang="ru-RU" dirty="0"/>
            </a:br>
            <a:r>
              <a:rPr lang="ru-RU" b="0" i="0" err="1">
                <a:effectLst/>
                <a:latin typeface="Roboto" panose="02000000000000000000" pitchFamily="2" charset="0"/>
              </a:rPr>
              <a:t>Бұл</a:t>
            </a:r>
            <a:r>
              <a:rPr lang="ru-RU" b="0" i="0">
                <a:effectLst/>
                <a:latin typeface="Roboto" panose="02000000000000000000" pitchFamily="2" charset="0"/>
              </a:rPr>
              <a:t> процесс </a:t>
            </a:r>
            <a:r>
              <a:rPr lang="ru-RU" b="0" i="0" err="1">
                <a:effectLst/>
                <a:latin typeface="Roboto" panose="02000000000000000000" pitchFamily="2" charset="0"/>
              </a:rPr>
              <a:t>экстракциялау</a:t>
            </a:r>
            <a:r>
              <a:rPr lang="ru-RU" b="0" i="0">
                <a:effectLst/>
                <a:latin typeface="Roboto" panose="02000000000000000000" pitchFamily="2" charset="0"/>
              </a:rPr>
              <a:t> </a:t>
            </a:r>
            <a:r>
              <a:rPr lang="ru-RU" b="0" i="0" err="1">
                <a:effectLst/>
                <a:latin typeface="Roboto" panose="02000000000000000000" pitchFamily="2" charset="0"/>
              </a:rPr>
              <a:t>әдісімен</a:t>
            </a:r>
            <a:r>
              <a:rPr lang="ru-RU" b="0" i="0">
                <a:effectLst/>
                <a:latin typeface="Roboto" panose="02000000000000000000" pitchFamily="2" charset="0"/>
              </a:rPr>
              <a:t> </a:t>
            </a:r>
            <a:r>
              <a:rPr lang="ru-RU" b="0" i="0" err="1">
                <a:effectLst/>
                <a:latin typeface="Roboto" panose="02000000000000000000" pitchFamily="2" charset="0"/>
              </a:rPr>
              <a:t>жүргізіледі</a:t>
            </a:r>
            <a:r>
              <a:rPr lang="ru-RU" b="0" i="0">
                <a:effectLst/>
                <a:latin typeface="Roboto" panose="02000000000000000000" pitchFamily="2" charset="0"/>
              </a:rPr>
              <a:t>. Фермент суда </a:t>
            </a:r>
            <a:r>
              <a:rPr lang="ru-RU" b="0" i="0" err="1">
                <a:effectLst/>
                <a:latin typeface="Roboto" panose="02000000000000000000" pitchFamily="2" charset="0"/>
              </a:rPr>
              <a:t>жақсы</a:t>
            </a:r>
            <a:r>
              <a:rPr lang="ru-RU" b="0" i="0">
                <a:effectLst/>
                <a:latin typeface="Roboto" panose="02000000000000000000" pitchFamily="2" charset="0"/>
              </a:rPr>
              <a:t> </a:t>
            </a:r>
            <a:r>
              <a:rPr lang="ru-RU" b="0" i="0" err="1">
                <a:effectLst/>
                <a:latin typeface="Roboto" panose="02000000000000000000" pitchFamily="2" charset="0"/>
              </a:rPr>
              <a:t>еритіндіктен</a:t>
            </a:r>
            <a:r>
              <a:rPr lang="ru-RU" b="0" i="0">
                <a:effectLst/>
                <a:latin typeface="Roboto" panose="02000000000000000000" pitchFamily="2" charset="0"/>
              </a:rPr>
              <a:t> экстрагент </a:t>
            </a:r>
            <a:r>
              <a:rPr lang="ru-RU" b="0" i="0" err="1">
                <a:effectLst/>
                <a:latin typeface="Roboto" panose="02000000000000000000" pitchFamily="2" charset="0"/>
              </a:rPr>
              <a:t>ретінде</a:t>
            </a:r>
            <a:r>
              <a:rPr lang="ru-RU" b="0" i="0">
                <a:effectLst/>
                <a:latin typeface="Roboto" panose="02000000000000000000" pitchFamily="2" charset="0"/>
              </a:rPr>
              <a:t> суды </a:t>
            </a:r>
            <a:r>
              <a:rPr lang="ru-RU" b="0" i="0" err="1">
                <a:effectLst/>
                <a:latin typeface="Roboto" panose="02000000000000000000" pitchFamily="2" charset="0"/>
              </a:rPr>
              <a:t>алады</a:t>
            </a:r>
            <a:r>
              <a:rPr lang="ru-RU" b="0" i="0">
                <a:effectLst/>
                <a:latin typeface="Roboto" panose="02000000000000000000" pitchFamily="2" charset="0"/>
              </a:rPr>
              <a:t>. </a:t>
            </a:r>
            <a:r>
              <a:rPr lang="ru-RU" b="0" i="0" err="1">
                <a:effectLst/>
                <a:latin typeface="Roboto" panose="02000000000000000000" pitchFamily="2" charset="0"/>
              </a:rPr>
              <a:t>Ферментті</a:t>
            </a:r>
            <a:r>
              <a:rPr lang="ru-RU" b="0" i="0">
                <a:effectLst/>
                <a:latin typeface="Roboto" panose="02000000000000000000" pitchFamily="2" charset="0"/>
              </a:rPr>
              <a:t> </a:t>
            </a:r>
            <a:r>
              <a:rPr lang="ru-RU" b="0" i="0" err="1">
                <a:effectLst/>
                <a:latin typeface="Roboto" panose="02000000000000000000" pitchFamily="2" charset="0"/>
              </a:rPr>
              <a:t>экстракциялау</a:t>
            </a:r>
            <a:r>
              <a:rPr lang="ru-RU" b="0" i="0">
                <a:effectLst/>
                <a:latin typeface="Roboto" panose="02000000000000000000" pitchFamily="2" charset="0"/>
              </a:rPr>
              <a:t> </a:t>
            </a:r>
            <a:r>
              <a:rPr lang="ru-RU" b="0" i="0" err="1">
                <a:effectLst/>
                <a:latin typeface="Roboto" panose="02000000000000000000" pitchFamily="2" charset="0"/>
              </a:rPr>
              <a:t>арнайы</a:t>
            </a:r>
            <a:r>
              <a:rPr lang="ru-RU" b="0" i="0">
                <a:effectLst/>
                <a:latin typeface="Roboto" panose="02000000000000000000" pitchFamily="2" charset="0"/>
              </a:rPr>
              <a:t> </a:t>
            </a:r>
            <a:r>
              <a:rPr lang="ru-RU" b="0" i="0" err="1">
                <a:effectLst/>
                <a:latin typeface="Roboto" panose="02000000000000000000" pitchFamily="2" charset="0"/>
              </a:rPr>
              <a:t>батареямен</a:t>
            </a:r>
            <a:r>
              <a:rPr lang="ru-RU" b="0" i="0">
                <a:effectLst/>
                <a:latin typeface="Roboto" panose="02000000000000000000" pitchFamily="2" charset="0"/>
              </a:rPr>
              <a:t> </a:t>
            </a:r>
            <a:r>
              <a:rPr lang="ru-RU" b="0" i="0" err="1">
                <a:effectLst/>
                <a:latin typeface="Roboto" panose="02000000000000000000" pitchFamily="2" charset="0"/>
              </a:rPr>
              <a:t>қосылған</a:t>
            </a:r>
            <a:r>
              <a:rPr lang="ru-RU" b="0" i="0">
                <a:effectLst/>
                <a:latin typeface="Roboto" panose="02000000000000000000" pitchFamily="2" charset="0"/>
              </a:rPr>
              <a:t> </a:t>
            </a:r>
            <a:r>
              <a:rPr lang="ru-RU" b="0" i="0" err="1">
                <a:effectLst/>
                <a:latin typeface="Roboto" panose="02000000000000000000" pitchFamily="2" charset="0"/>
              </a:rPr>
              <a:t>диффузорда</a:t>
            </a:r>
            <a:r>
              <a:rPr lang="ru-RU" b="0" i="0">
                <a:effectLst/>
                <a:latin typeface="Roboto" panose="02000000000000000000" pitchFamily="2" charset="0"/>
              </a:rPr>
              <a:t> </a:t>
            </a:r>
            <a:r>
              <a:rPr lang="ru-RU" b="0" i="0" err="1">
                <a:effectLst/>
                <a:latin typeface="Roboto" panose="02000000000000000000" pitchFamily="2" charset="0"/>
              </a:rPr>
              <a:t>жүргізіледі</a:t>
            </a:r>
            <a:r>
              <a:rPr lang="ru-RU" b="0" i="0">
                <a:effectLst/>
                <a:latin typeface="Roboto" panose="02000000000000000000" pitchFamily="2" charset="0"/>
              </a:rPr>
              <a:t>.</a:t>
            </a:r>
            <a:endParaRPr lang="ru-KZ" dirty="0"/>
          </a:p>
        </p:txBody>
      </p:sp>
    </p:spTree>
    <p:extLst>
      <p:ext uri="{BB962C8B-B14F-4D97-AF65-F5344CB8AC3E}">
        <p14:creationId xmlns:p14="http://schemas.microsoft.com/office/powerpoint/2010/main" val="249477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Заголовок 1">
            <a:extLst>
              <a:ext uri="{FF2B5EF4-FFF2-40B4-BE49-F238E27FC236}">
                <a16:creationId xmlns:a16="http://schemas.microsoft.com/office/drawing/2014/main" id="{15B3476E-4605-4872-9664-A9F4C5BCA7C6}"/>
              </a:ext>
            </a:extLst>
          </p:cNvPr>
          <p:cNvSpPr>
            <a:spLocks noGrp="1"/>
          </p:cNvSpPr>
          <p:nvPr>
            <p:ph type="title"/>
          </p:nvPr>
        </p:nvSpPr>
        <p:spPr>
          <a:xfrm>
            <a:off x="806195" y="804672"/>
            <a:ext cx="3521359" cy="5248656"/>
          </a:xfrm>
        </p:spPr>
        <p:txBody>
          <a:bodyPr anchor="ctr">
            <a:normAutofit/>
          </a:bodyPr>
          <a:lstStyle/>
          <a:p>
            <a:pPr algn="ctr"/>
            <a:r>
              <a:rPr lang="ru-RU" sz="3900">
                <a:latin typeface="Roboto" panose="02000000000000000000" pitchFamily="2" charset="0"/>
              </a:rPr>
              <a:t>Т</a:t>
            </a:r>
            <a:r>
              <a:rPr lang="ru-RU" sz="3900" b="0" i="0">
                <a:effectLst/>
                <a:latin typeface="Roboto" panose="02000000000000000000" pitchFamily="2" charset="0"/>
              </a:rPr>
              <a:t>үптік </a:t>
            </a:r>
            <a:r>
              <a:rPr lang="ru-RU" sz="3900" b="0" i="0" err="1">
                <a:effectLst/>
                <a:latin typeface="Roboto" panose="02000000000000000000" pitchFamily="2" charset="0"/>
              </a:rPr>
              <a:t>культивирлеу</a:t>
            </a:r>
            <a:r>
              <a:rPr lang="ru-RU" sz="3900" b="0" i="0">
                <a:effectLst/>
                <a:latin typeface="Roboto" panose="02000000000000000000" pitchFamily="2" charset="0"/>
              </a:rPr>
              <a:t> </a:t>
            </a:r>
            <a:r>
              <a:rPr lang="ru-RU" sz="3900" b="0" i="0" err="1">
                <a:effectLst/>
                <a:latin typeface="Roboto" panose="02000000000000000000" pitchFamily="2" charset="0"/>
              </a:rPr>
              <a:t>әдісі</a:t>
            </a:r>
            <a:endParaRPr lang="ru-KZ" sz="3900"/>
          </a:p>
        </p:txBody>
      </p:sp>
      <p:sp>
        <p:nvSpPr>
          <p:cNvPr id="3" name="Объект 2">
            <a:extLst>
              <a:ext uri="{FF2B5EF4-FFF2-40B4-BE49-F238E27FC236}">
                <a16:creationId xmlns:a16="http://schemas.microsoft.com/office/drawing/2014/main" id="{42C84DE9-668A-4704-BBBA-55FA3DB9AC6B}"/>
              </a:ext>
            </a:extLst>
          </p:cNvPr>
          <p:cNvSpPr>
            <a:spLocks noGrp="1"/>
          </p:cNvSpPr>
          <p:nvPr>
            <p:ph idx="1"/>
          </p:nvPr>
        </p:nvSpPr>
        <p:spPr>
          <a:xfrm>
            <a:off x="4975861" y="804671"/>
            <a:ext cx="6399930" cy="5248657"/>
          </a:xfrm>
        </p:spPr>
        <p:txBody>
          <a:bodyPr anchor="ctr">
            <a:normAutofit/>
          </a:bodyPr>
          <a:lstStyle/>
          <a:p>
            <a:r>
              <a:rPr lang="ru-RU" b="0" i="0">
                <a:effectLst/>
                <a:latin typeface="Roboto" panose="02000000000000000000" pitchFamily="2" charset="0"/>
              </a:rPr>
              <a:t>Фермент </a:t>
            </a:r>
            <a:r>
              <a:rPr lang="ru-RU" b="0" i="0" err="1">
                <a:effectLst/>
                <a:latin typeface="Roboto" panose="02000000000000000000" pitchFamily="2" charset="0"/>
              </a:rPr>
              <a:t>препаратын</a:t>
            </a:r>
            <a:r>
              <a:rPr lang="ru-RU" b="0" i="0">
                <a:effectLst/>
                <a:latin typeface="Roboto" panose="02000000000000000000" pitchFamily="2" charset="0"/>
              </a:rPr>
              <a:t> түптік </a:t>
            </a:r>
            <a:r>
              <a:rPr lang="ru-RU" b="0" i="0" err="1">
                <a:effectLst/>
                <a:latin typeface="Roboto" panose="02000000000000000000" pitchFamily="2" charset="0"/>
              </a:rPr>
              <a:t>культивирлеу</a:t>
            </a:r>
            <a:r>
              <a:rPr lang="ru-RU" b="0" i="0">
                <a:effectLst/>
                <a:latin typeface="Roboto" panose="02000000000000000000" pitchFamily="2" charset="0"/>
              </a:rPr>
              <a:t> </a:t>
            </a:r>
            <a:r>
              <a:rPr lang="ru-RU" b="0" i="0" err="1">
                <a:effectLst/>
                <a:latin typeface="Roboto" panose="02000000000000000000" pitchFamily="2" charset="0"/>
              </a:rPr>
              <a:t>әдісімен</a:t>
            </a:r>
            <a:r>
              <a:rPr lang="ru-RU" b="0" i="0">
                <a:effectLst/>
                <a:latin typeface="Roboto" panose="02000000000000000000" pitchFamily="2" charset="0"/>
              </a:rPr>
              <a:t> </a:t>
            </a:r>
            <a:r>
              <a:rPr lang="ru-RU" b="0" i="0" err="1">
                <a:effectLst/>
                <a:latin typeface="Roboto" panose="02000000000000000000" pitchFamily="2" charset="0"/>
              </a:rPr>
              <a:t>алу</a:t>
            </a:r>
            <a:r>
              <a:rPr lang="ru-RU" b="0" i="0">
                <a:effectLst/>
                <a:latin typeface="Roboto" panose="02000000000000000000" pitchFamily="2" charset="0"/>
              </a:rPr>
              <a:t>, </a:t>
            </a:r>
            <a:r>
              <a:rPr lang="ru-RU" b="0" i="0" err="1">
                <a:effectLst/>
                <a:latin typeface="Roboto" panose="02000000000000000000" pitchFamily="2" charset="0"/>
              </a:rPr>
              <a:t>беттік</a:t>
            </a:r>
            <a:r>
              <a:rPr lang="ru-RU" b="0" i="0">
                <a:effectLst/>
                <a:latin typeface="Roboto" panose="02000000000000000000" pitchFamily="2" charset="0"/>
              </a:rPr>
              <a:t> </a:t>
            </a:r>
            <a:r>
              <a:rPr lang="ru-RU" b="0" i="0" err="1">
                <a:effectLst/>
                <a:latin typeface="Roboto" panose="02000000000000000000" pitchFamily="2" charset="0"/>
              </a:rPr>
              <a:t>культивирлеу</a:t>
            </a:r>
            <a:r>
              <a:rPr lang="ru-RU" b="0" i="0">
                <a:effectLst/>
                <a:latin typeface="Roboto" panose="02000000000000000000" pitchFamily="2" charset="0"/>
              </a:rPr>
              <a:t> </a:t>
            </a:r>
            <a:r>
              <a:rPr lang="ru-RU" b="0" i="0" err="1">
                <a:effectLst/>
                <a:latin typeface="Roboto" panose="02000000000000000000" pitchFamily="2" charset="0"/>
              </a:rPr>
              <a:t>әдісімен</a:t>
            </a:r>
            <a:r>
              <a:rPr lang="ru-RU" b="0" i="0">
                <a:effectLst/>
                <a:latin typeface="Roboto" panose="02000000000000000000" pitchFamily="2" charset="0"/>
              </a:rPr>
              <a:t> </a:t>
            </a:r>
            <a:r>
              <a:rPr lang="ru-RU" b="0" i="0" err="1">
                <a:effectLst/>
                <a:latin typeface="Roboto" panose="02000000000000000000" pitchFamily="2" charset="0"/>
              </a:rPr>
              <a:t>салыстырғанда</a:t>
            </a:r>
            <a:r>
              <a:rPr lang="ru-RU" b="0" i="0">
                <a:effectLst/>
                <a:latin typeface="Roboto" panose="02000000000000000000" pitchFamily="2" charset="0"/>
              </a:rPr>
              <a:t> </a:t>
            </a:r>
            <a:r>
              <a:rPr lang="ru-RU" b="0" i="0" err="1">
                <a:effectLst/>
                <a:latin typeface="Roboto" panose="02000000000000000000" pitchFamily="2" charset="0"/>
              </a:rPr>
              <a:t>бірқатар</a:t>
            </a:r>
            <a:r>
              <a:rPr lang="ru-RU" b="0" i="0">
                <a:effectLst/>
                <a:latin typeface="Roboto" panose="02000000000000000000" pitchFamily="2" charset="0"/>
              </a:rPr>
              <a:t> </a:t>
            </a:r>
            <a:r>
              <a:rPr lang="ru-RU" b="0" i="0" err="1">
                <a:effectLst/>
                <a:latin typeface="Roboto" panose="02000000000000000000" pitchFamily="2" charset="0"/>
              </a:rPr>
              <a:t>ерекшелігі</a:t>
            </a:r>
            <a:r>
              <a:rPr lang="ru-RU" b="0" i="0">
                <a:effectLst/>
                <a:latin typeface="Roboto" panose="02000000000000000000" pitchFamily="2" charset="0"/>
              </a:rPr>
              <a:t> бар.</a:t>
            </a:r>
            <a:br>
              <a:rPr lang="ru-RU" dirty="0"/>
            </a:br>
            <a:r>
              <a:rPr lang="ru-RU" b="0" i="0" err="1">
                <a:effectLst/>
                <a:latin typeface="Roboto" panose="02000000000000000000" pitchFamily="2" charset="0"/>
              </a:rPr>
              <a:t>Себебі</a:t>
            </a:r>
            <a:r>
              <a:rPr lang="ru-RU" b="0" i="0">
                <a:effectLst/>
                <a:latin typeface="Roboto" panose="02000000000000000000" pitchFamily="2" charset="0"/>
              </a:rPr>
              <a:t>, </a:t>
            </a:r>
            <a:r>
              <a:rPr lang="ru-RU" b="0" i="0" err="1">
                <a:effectLst/>
                <a:latin typeface="Roboto" panose="02000000000000000000" pitchFamily="2" charset="0"/>
              </a:rPr>
              <a:t>бұл</a:t>
            </a:r>
            <a:r>
              <a:rPr lang="ru-RU" b="0" i="0">
                <a:effectLst/>
                <a:latin typeface="Roboto" panose="02000000000000000000" pitchFamily="2" charset="0"/>
              </a:rPr>
              <a:t> </a:t>
            </a:r>
            <a:r>
              <a:rPr lang="ru-RU" b="0" i="0" err="1">
                <a:effectLst/>
                <a:latin typeface="Roboto" panose="02000000000000000000" pitchFamily="2" charset="0"/>
              </a:rPr>
              <a:t>әдіс</a:t>
            </a:r>
            <a:r>
              <a:rPr lang="ru-RU" b="0" i="0">
                <a:effectLst/>
                <a:latin typeface="Roboto" panose="02000000000000000000" pitchFamily="2" charset="0"/>
              </a:rPr>
              <a:t> масса </a:t>
            </a:r>
            <a:r>
              <a:rPr lang="ru-RU" b="0" i="0" err="1">
                <a:effectLst/>
                <a:latin typeface="Roboto" panose="02000000000000000000" pitchFamily="2" charset="0"/>
              </a:rPr>
              <a:t>алмасуын</a:t>
            </a:r>
            <a:r>
              <a:rPr lang="ru-RU" b="0" i="0">
                <a:effectLst/>
                <a:latin typeface="Roboto" panose="02000000000000000000" pitchFamily="2" charset="0"/>
              </a:rPr>
              <a:t> </a:t>
            </a:r>
            <a:r>
              <a:rPr lang="ru-RU" b="0" i="0" err="1">
                <a:effectLst/>
                <a:latin typeface="Roboto" panose="02000000000000000000" pitchFamily="2" charset="0"/>
              </a:rPr>
              <a:t>реттеумен</a:t>
            </a:r>
            <a:r>
              <a:rPr lang="ru-RU" b="0" i="0">
                <a:effectLst/>
                <a:latin typeface="Roboto" panose="02000000000000000000" pitchFamily="2" charset="0"/>
              </a:rPr>
              <a:t> қоректік орта </a:t>
            </a:r>
            <a:r>
              <a:rPr lang="ru-RU" b="0" i="0" err="1">
                <a:effectLst/>
                <a:latin typeface="Roboto" panose="02000000000000000000" pitchFamily="2" charset="0"/>
              </a:rPr>
              <a:t>құрамының</a:t>
            </a:r>
            <a:r>
              <a:rPr lang="ru-RU" b="0" i="0">
                <a:effectLst/>
                <a:latin typeface="Roboto" panose="02000000000000000000" pitchFamily="2" charset="0"/>
              </a:rPr>
              <a:t> </a:t>
            </a:r>
            <a:r>
              <a:rPr lang="ru-RU" b="0" i="0" err="1">
                <a:effectLst/>
                <a:latin typeface="Roboto" panose="02000000000000000000" pitchFamily="2" charset="0"/>
              </a:rPr>
              <a:t>өзгеруінің</a:t>
            </a:r>
            <a:r>
              <a:rPr lang="ru-RU" b="0" i="0">
                <a:effectLst/>
                <a:latin typeface="Roboto" panose="02000000000000000000" pitchFamily="2" charset="0"/>
              </a:rPr>
              <a:t> </a:t>
            </a:r>
            <a:r>
              <a:rPr lang="ru-RU" b="0" i="0" err="1">
                <a:effectLst/>
                <a:latin typeface="Roboto" panose="02000000000000000000" pitchFamily="2" charset="0"/>
              </a:rPr>
              <a:t>арқасында</a:t>
            </a:r>
            <a:r>
              <a:rPr lang="ru-RU" b="0" i="0">
                <a:effectLst/>
                <a:latin typeface="Roboto" panose="02000000000000000000" pitchFamily="2" charset="0"/>
              </a:rPr>
              <a:t> </a:t>
            </a:r>
            <a:r>
              <a:rPr lang="ru-RU" b="0" i="0" err="1">
                <a:effectLst/>
                <a:latin typeface="Roboto" panose="02000000000000000000" pitchFamily="2" charset="0"/>
              </a:rPr>
              <a:t>ферменттің</a:t>
            </a:r>
            <a:r>
              <a:rPr lang="ru-RU" b="0" i="0">
                <a:effectLst/>
                <a:latin typeface="Roboto" panose="02000000000000000000" pitchFamily="2" charset="0"/>
              </a:rPr>
              <a:t> </a:t>
            </a:r>
            <a:r>
              <a:rPr lang="ru-RU" b="0" i="0" err="1">
                <a:effectLst/>
                <a:latin typeface="Roboto" panose="02000000000000000000" pitchFamily="2" charset="0"/>
              </a:rPr>
              <a:t>максималды</a:t>
            </a:r>
            <a:r>
              <a:rPr lang="ru-RU" b="0" i="0">
                <a:effectLst/>
                <a:latin typeface="Roboto" panose="02000000000000000000" pitchFamily="2" charset="0"/>
              </a:rPr>
              <a:t> </a:t>
            </a:r>
            <a:r>
              <a:rPr lang="ru-RU" b="0" i="0" err="1">
                <a:effectLst/>
                <a:latin typeface="Roboto" panose="02000000000000000000" pitchFamily="2" charset="0"/>
              </a:rPr>
              <a:t>бөлінуіне</a:t>
            </a:r>
            <a:r>
              <a:rPr lang="ru-RU" b="0" i="0">
                <a:effectLst/>
                <a:latin typeface="Roboto" panose="02000000000000000000" pitchFamily="2" charset="0"/>
              </a:rPr>
              <a:t> </a:t>
            </a:r>
            <a:r>
              <a:rPr lang="ru-RU" b="0" i="0" err="1">
                <a:effectLst/>
                <a:latin typeface="Roboto" panose="02000000000000000000" pitchFamily="2" charset="0"/>
              </a:rPr>
              <a:t>мүмкіндік</a:t>
            </a:r>
            <a:r>
              <a:rPr lang="ru-RU" b="0" i="0">
                <a:effectLst/>
                <a:latin typeface="Roboto" panose="02000000000000000000" pitchFamily="2" charset="0"/>
              </a:rPr>
              <a:t> </a:t>
            </a:r>
            <a:r>
              <a:rPr lang="ru-RU" b="0" i="0" err="1">
                <a:effectLst/>
                <a:latin typeface="Roboto" panose="02000000000000000000" pitchFamily="2" charset="0"/>
              </a:rPr>
              <a:t>жасайды</a:t>
            </a:r>
            <a:r>
              <a:rPr lang="ru-RU" b="0" i="0">
                <a:effectLst/>
                <a:latin typeface="Roboto" panose="02000000000000000000" pitchFamily="2" charset="0"/>
              </a:rPr>
              <a:t>. </a:t>
            </a:r>
            <a:r>
              <a:rPr lang="ru-RU" b="0" i="0" err="1">
                <a:effectLst/>
                <a:latin typeface="Roboto" panose="02000000000000000000" pitchFamily="2" charset="0"/>
              </a:rPr>
              <a:t>Одан</a:t>
            </a:r>
            <a:r>
              <a:rPr lang="ru-RU" b="0" i="0">
                <a:effectLst/>
                <a:latin typeface="Roboto" panose="02000000000000000000" pitchFamily="2" charset="0"/>
              </a:rPr>
              <a:t> </a:t>
            </a:r>
            <a:r>
              <a:rPr lang="ru-RU" b="0" i="0" err="1">
                <a:effectLst/>
                <a:latin typeface="Roboto" panose="02000000000000000000" pitchFamily="2" charset="0"/>
              </a:rPr>
              <a:t>басқа</a:t>
            </a:r>
            <a:r>
              <a:rPr lang="ru-RU" b="0" i="0">
                <a:effectLst/>
                <a:latin typeface="Roboto" panose="02000000000000000000" pitchFamily="2" charset="0"/>
              </a:rPr>
              <a:t> да түптік </a:t>
            </a:r>
            <a:r>
              <a:rPr lang="ru-RU" b="0" i="0" err="1">
                <a:effectLst/>
                <a:latin typeface="Roboto" panose="02000000000000000000" pitchFamily="2" charset="0"/>
              </a:rPr>
              <a:t>культивирлеу</a:t>
            </a:r>
            <a:r>
              <a:rPr lang="ru-RU" b="0" i="0">
                <a:effectLst/>
                <a:latin typeface="Roboto" panose="02000000000000000000" pitchFamily="2" charset="0"/>
              </a:rPr>
              <a:t> </a:t>
            </a:r>
            <a:r>
              <a:rPr lang="ru-RU" b="0" i="0" err="1">
                <a:effectLst/>
                <a:latin typeface="Roboto" panose="02000000000000000000" pitchFamily="2" charset="0"/>
              </a:rPr>
              <a:t>процесі</a:t>
            </a:r>
            <a:r>
              <a:rPr lang="ru-RU" b="0" i="0">
                <a:effectLst/>
                <a:latin typeface="Roboto" panose="02000000000000000000" pitchFamily="2" charset="0"/>
              </a:rPr>
              <a:t> </a:t>
            </a:r>
            <a:r>
              <a:rPr lang="ru-RU" b="0" i="0" err="1">
                <a:effectLst/>
                <a:latin typeface="Roboto" panose="02000000000000000000" pitchFamily="2" charset="0"/>
              </a:rPr>
              <a:t>толығымен</a:t>
            </a:r>
            <a:r>
              <a:rPr lang="ru-RU" b="0" i="0">
                <a:effectLst/>
                <a:latin typeface="Roboto" panose="02000000000000000000" pitchFamily="2" charset="0"/>
              </a:rPr>
              <a:t> </a:t>
            </a:r>
            <a:r>
              <a:rPr lang="ru-RU" b="0" i="0" err="1">
                <a:effectLst/>
                <a:latin typeface="Roboto" panose="02000000000000000000" pitchFamily="2" charset="0"/>
              </a:rPr>
              <a:t>автоматтандырылған</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механикаландырылған</a:t>
            </a:r>
            <a:r>
              <a:rPr lang="ru-RU" b="0" i="0">
                <a:effectLst/>
                <a:latin typeface="Roboto" panose="02000000000000000000" pitchFamily="2" charset="0"/>
              </a:rPr>
              <a:t>.</a:t>
            </a:r>
            <a:endParaRPr lang="ru-KZ" dirty="0"/>
          </a:p>
        </p:txBody>
      </p:sp>
    </p:spTree>
    <p:extLst>
      <p:ext uri="{BB962C8B-B14F-4D97-AF65-F5344CB8AC3E}">
        <p14:creationId xmlns:p14="http://schemas.microsoft.com/office/powerpoint/2010/main" val="1804094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Объект 2">
            <a:extLst>
              <a:ext uri="{FF2B5EF4-FFF2-40B4-BE49-F238E27FC236}">
                <a16:creationId xmlns:a16="http://schemas.microsoft.com/office/drawing/2014/main" id="{156AA13A-7144-4E55-B36F-693542B09E2C}"/>
              </a:ext>
            </a:extLst>
          </p:cNvPr>
          <p:cNvSpPr>
            <a:spLocks noGrp="1"/>
          </p:cNvSpPr>
          <p:nvPr>
            <p:ph idx="1"/>
          </p:nvPr>
        </p:nvSpPr>
        <p:spPr>
          <a:xfrm>
            <a:off x="1068388" y="1645920"/>
            <a:ext cx="5919503" cy="4470821"/>
          </a:xfrm>
        </p:spPr>
        <p:txBody>
          <a:bodyPr>
            <a:normAutofit/>
          </a:bodyPr>
          <a:lstStyle/>
          <a:p>
            <a:r>
              <a:rPr lang="ru-RU" b="0" i="0">
                <a:effectLst/>
                <a:latin typeface="Roboto" panose="02000000000000000000" pitchFamily="2" charset="0"/>
              </a:rPr>
              <a:t>Түптік </a:t>
            </a:r>
            <a:r>
              <a:rPr lang="ru-RU" b="0" i="0" err="1">
                <a:effectLst/>
                <a:latin typeface="Roboto" panose="02000000000000000000" pitchFamily="2" charset="0"/>
              </a:rPr>
              <a:t>культивирлеу</a:t>
            </a:r>
            <a:r>
              <a:rPr lang="ru-RU" b="0" i="0">
                <a:effectLst/>
                <a:latin typeface="Roboto" panose="02000000000000000000" pitchFamily="2" charset="0"/>
              </a:rPr>
              <a:t> </a:t>
            </a:r>
            <a:r>
              <a:rPr lang="ru-RU" b="0" i="0" err="1">
                <a:effectLst/>
                <a:latin typeface="Roboto" panose="02000000000000000000" pitchFamily="2" charset="0"/>
              </a:rPr>
              <a:t>әдісімен</a:t>
            </a:r>
            <a:r>
              <a:rPr lang="ru-RU" b="0" i="0">
                <a:effectLst/>
                <a:latin typeface="Roboto" panose="02000000000000000000" pitchFamily="2" charset="0"/>
              </a:rPr>
              <a:t> фермент препараты </a:t>
            </a:r>
            <a:r>
              <a:rPr lang="ru-RU" b="0" i="0" err="1">
                <a:effectLst/>
                <a:latin typeface="Roboto" panose="02000000000000000000" pitchFamily="2" charset="0"/>
              </a:rPr>
              <a:t>алу</a:t>
            </a:r>
            <a:r>
              <a:rPr lang="ru-RU" b="0" i="0">
                <a:effectLst/>
                <a:latin typeface="Roboto" panose="02000000000000000000" pitchFamily="2" charset="0"/>
              </a:rPr>
              <a:t> </a:t>
            </a:r>
            <a:r>
              <a:rPr lang="ru-RU" b="0" i="0" err="1">
                <a:effectLst/>
                <a:latin typeface="Roboto" panose="02000000000000000000" pitchFamily="2" charset="0"/>
              </a:rPr>
              <a:t>өндірісінің</a:t>
            </a:r>
            <a:r>
              <a:rPr lang="ru-RU" b="0" i="0">
                <a:effectLst/>
                <a:latin typeface="Roboto" panose="02000000000000000000" pitchFamily="2" charset="0"/>
              </a:rPr>
              <a:t> </a:t>
            </a:r>
            <a:r>
              <a:rPr lang="ru-RU" b="0" i="0" err="1">
                <a:effectLst/>
                <a:latin typeface="Roboto" panose="02000000000000000000" pitchFamily="2" charset="0"/>
              </a:rPr>
              <a:t>технологиялық</a:t>
            </a:r>
            <a:r>
              <a:rPr lang="ru-RU" b="0" i="0">
                <a:effectLst/>
                <a:latin typeface="Roboto" panose="02000000000000000000" pitchFamily="2" charset="0"/>
              </a:rPr>
              <a:t> </a:t>
            </a:r>
            <a:r>
              <a:rPr lang="ru-RU" b="0" i="0" err="1">
                <a:effectLst/>
                <a:latin typeface="Roboto" panose="02000000000000000000" pitchFamily="2" charset="0"/>
              </a:rPr>
              <a:t>процесі</a:t>
            </a:r>
            <a:r>
              <a:rPr lang="ru-RU" b="0" i="0">
                <a:effectLst/>
                <a:latin typeface="Roboto" panose="02000000000000000000" pitchFamily="2" charset="0"/>
              </a:rPr>
              <a:t> </a:t>
            </a:r>
            <a:r>
              <a:rPr lang="ru-RU" b="0" i="0" err="1">
                <a:effectLst/>
                <a:latin typeface="Roboto" panose="02000000000000000000" pitchFamily="2" charset="0"/>
              </a:rPr>
              <a:t>келесі</a:t>
            </a:r>
            <a:r>
              <a:rPr lang="ru-RU" b="0" i="0">
                <a:effectLst/>
                <a:latin typeface="Roboto" panose="02000000000000000000" pitchFamily="2" charset="0"/>
              </a:rPr>
              <a:t> </a:t>
            </a:r>
            <a:r>
              <a:rPr lang="ru-RU" b="0" i="0" err="1">
                <a:effectLst/>
                <a:latin typeface="Roboto" panose="02000000000000000000" pitchFamily="2" charset="0"/>
              </a:rPr>
              <a:t>негізгі</a:t>
            </a:r>
            <a:r>
              <a:rPr lang="ru-RU" b="0" i="0">
                <a:effectLst/>
                <a:latin typeface="Roboto" panose="02000000000000000000" pitchFamily="2" charset="0"/>
              </a:rPr>
              <a:t> </a:t>
            </a:r>
            <a:r>
              <a:rPr lang="ru-RU" b="0" i="0" err="1">
                <a:effectLst/>
                <a:latin typeface="Roboto" panose="02000000000000000000" pitchFamily="2" charset="0"/>
              </a:rPr>
              <a:t>сатылардан</a:t>
            </a:r>
            <a:r>
              <a:rPr lang="ru-RU" b="0" i="0">
                <a:effectLst/>
                <a:latin typeface="Roboto" panose="02000000000000000000" pitchFamily="2" charset="0"/>
              </a:rPr>
              <a:t> </a:t>
            </a:r>
            <a:r>
              <a:rPr lang="ru-RU" b="0" i="0" err="1">
                <a:effectLst/>
                <a:latin typeface="Roboto" panose="02000000000000000000" pitchFamily="2" charset="0"/>
              </a:rPr>
              <a:t>тұрады</a:t>
            </a:r>
            <a:r>
              <a:rPr lang="ru-RU" b="0" i="0">
                <a:effectLst/>
                <a:latin typeface="Roboto" panose="02000000000000000000" pitchFamily="2" charset="0"/>
              </a:rPr>
              <a:t>:</a:t>
            </a:r>
            <a:br>
              <a:rPr lang="ru-RU" dirty="0"/>
            </a:br>
            <a:r>
              <a:rPr lang="ru-RU" b="0" i="0" err="1">
                <a:effectLst/>
                <a:latin typeface="Roboto" panose="02000000000000000000" pitchFamily="2" charset="0"/>
              </a:rPr>
              <a:t>Егіс</a:t>
            </a:r>
            <a:r>
              <a:rPr lang="ru-RU" b="0" i="0">
                <a:effectLst/>
                <a:latin typeface="Roboto" panose="02000000000000000000" pitchFamily="2" charset="0"/>
              </a:rPr>
              <a:t> </a:t>
            </a:r>
            <a:r>
              <a:rPr lang="ru-RU" b="0" i="0" err="1">
                <a:effectLst/>
                <a:latin typeface="Roboto" panose="02000000000000000000" pitchFamily="2" charset="0"/>
              </a:rPr>
              <a:t>материалын</a:t>
            </a:r>
            <a:r>
              <a:rPr lang="ru-RU" b="0" i="0">
                <a:effectLst/>
                <a:latin typeface="Roboto" panose="02000000000000000000" pitchFamily="2" charset="0"/>
              </a:rPr>
              <a:t> </a:t>
            </a:r>
            <a:r>
              <a:rPr lang="ru-RU" b="0" i="0" err="1">
                <a:effectLst/>
                <a:latin typeface="Roboto" panose="02000000000000000000" pitchFamily="2" charset="0"/>
              </a:rPr>
              <a:t>алу</a:t>
            </a:r>
            <a:r>
              <a:rPr lang="ru-RU" b="0" i="0">
                <a:effectLst/>
                <a:latin typeface="Roboto" panose="02000000000000000000" pitchFamily="2" charset="0"/>
              </a:rPr>
              <a:t>;</a:t>
            </a:r>
            <a:br>
              <a:rPr lang="ru-RU" dirty="0"/>
            </a:br>
            <a:r>
              <a:rPr lang="ru-RU" b="0" i="0">
                <a:effectLst/>
                <a:latin typeface="Roboto" panose="02000000000000000000" pitchFamily="2" charset="0"/>
              </a:rPr>
              <a:t>Қоректік </a:t>
            </a:r>
            <a:r>
              <a:rPr lang="ru-RU" b="0" i="0" err="1">
                <a:effectLst/>
                <a:latin typeface="Roboto" panose="02000000000000000000" pitchFamily="2" charset="0"/>
              </a:rPr>
              <a:t>ортаны</a:t>
            </a:r>
            <a:r>
              <a:rPr lang="ru-RU" b="0" i="0">
                <a:effectLst/>
                <a:latin typeface="Roboto" panose="02000000000000000000" pitchFamily="2" charset="0"/>
              </a:rPr>
              <a:t> </a:t>
            </a:r>
            <a:r>
              <a:rPr lang="ru-RU" b="0" i="0" err="1">
                <a:effectLst/>
                <a:latin typeface="Roboto" panose="02000000000000000000" pitchFamily="2" charset="0"/>
              </a:rPr>
              <a:t>дайындау</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залалсыздау</a:t>
            </a:r>
            <a:r>
              <a:rPr lang="ru-RU" b="0" i="0">
                <a:effectLst/>
                <a:latin typeface="Roboto" panose="02000000000000000000" pitchFamily="2" charset="0"/>
              </a:rPr>
              <a:t>;</a:t>
            </a:r>
            <a:br>
              <a:rPr lang="ru-RU" dirty="0"/>
            </a:br>
            <a:r>
              <a:rPr lang="ru-RU" b="0" i="0" err="1">
                <a:effectLst/>
                <a:latin typeface="Roboto" panose="02000000000000000000" pitchFamily="2" charset="0"/>
              </a:rPr>
              <a:t>Ауаны</a:t>
            </a:r>
            <a:r>
              <a:rPr lang="ru-RU" b="0" i="0">
                <a:effectLst/>
                <a:latin typeface="Roboto" panose="02000000000000000000" pitchFamily="2" charset="0"/>
              </a:rPr>
              <a:t> </a:t>
            </a:r>
            <a:r>
              <a:rPr lang="ru-RU" b="0" i="0" err="1">
                <a:effectLst/>
                <a:latin typeface="Roboto" panose="02000000000000000000" pitchFamily="2" charset="0"/>
              </a:rPr>
              <a:t>залалсыздандыру</a:t>
            </a:r>
            <a:r>
              <a:rPr lang="ru-RU" b="0" i="0">
                <a:effectLst/>
                <a:latin typeface="Roboto" panose="02000000000000000000" pitchFamily="2" charset="0"/>
              </a:rPr>
              <a:t>;</a:t>
            </a:r>
            <a:br>
              <a:rPr lang="ru-RU" dirty="0"/>
            </a:br>
            <a:r>
              <a:rPr lang="ru-RU" b="0" i="0" err="1">
                <a:effectLst/>
                <a:latin typeface="Roboto" panose="02000000000000000000" pitchFamily="2" charset="0"/>
              </a:rPr>
              <a:t>Өндірістік</a:t>
            </a:r>
            <a:r>
              <a:rPr lang="ru-RU" b="0" i="0">
                <a:effectLst/>
                <a:latin typeface="Roboto" panose="02000000000000000000" pitchFamily="2" charset="0"/>
              </a:rPr>
              <a:t> </a:t>
            </a:r>
            <a:r>
              <a:rPr lang="ru-RU" b="0" i="0" err="1">
                <a:effectLst/>
                <a:latin typeface="Roboto" panose="02000000000000000000" pitchFamily="2" charset="0"/>
              </a:rPr>
              <a:t>ферменттерде</a:t>
            </a:r>
            <a:r>
              <a:rPr lang="ru-RU" b="0" i="0">
                <a:effectLst/>
                <a:latin typeface="Roboto" panose="02000000000000000000" pitchFamily="2" charset="0"/>
              </a:rPr>
              <a:t> микроорганизм </a:t>
            </a:r>
            <a:r>
              <a:rPr lang="ru-RU" b="0" i="0" err="1">
                <a:effectLst/>
                <a:latin typeface="Roboto" panose="02000000000000000000" pitchFamily="2" charset="0"/>
              </a:rPr>
              <a:t>продуцентін</a:t>
            </a:r>
            <a:r>
              <a:rPr lang="ru-RU" b="0" i="0">
                <a:effectLst/>
                <a:latin typeface="Roboto" panose="02000000000000000000" pitchFamily="2" charset="0"/>
              </a:rPr>
              <a:t> </a:t>
            </a:r>
            <a:r>
              <a:rPr lang="ru-RU" b="0" i="0" err="1">
                <a:effectLst/>
                <a:latin typeface="Roboto" panose="02000000000000000000" pitchFamily="2" charset="0"/>
              </a:rPr>
              <a:t>өсіру</a:t>
            </a:r>
            <a:r>
              <a:rPr lang="ru-RU" b="0" i="0">
                <a:effectLst/>
                <a:latin typeface="Roboto" panose="02000000000000000000" pitchFamily="2" charset="0"/>
              </a:rPr>
              <a:t>;</a:t>
            </a:r>
            <a:br>
              <a:rPr lang="ru-RU" dirty="0"/>
            </a:br>
            <a:r>
              <a:rPr lang="ru-RU" b="0" i="0" err="1">
                <a:effectLst/>
                <a:latin typeface="Roboto" panose="02000000000000000000" pitchFamily="2" charset="0"/>
              </a:rPr>
              <a:t>Дайын</a:t>
            </a:r>
            <a:r>
              <a:rPr lang="ru-RU" b="0" i="0">
                <a:effectLst/>
                <a:latin typeface="Roboto" panose="02000000000000000000" pitchFamily="2" charset="0"/>
              </a:rPr>
              <a:t> </a:t>
            </a:r>
            <a:r>
              <a:rPr lang="ru-RU" b="0" i="0" err="1">
                <a:effectLst/>
                <a:latin typeface="Roboto" panose="02000000000000000000" pitchFamily="2" charset="0"/>
              </a:rPr>
              <a:t>өнімді</a:t>
            </a:r>
            <a:r>
              <a:rPr lang="ru-RU" b="0" i="0">
                <a:effectLst/>
                <a:latin typeface="Roboto" panose="02000000000000000000" pitchFamily="2" charset="0"/>
              </a:rPr>
              <a:t> </a:t>
            </a:r>
            <a:r>
              <a:rPr lang="ru-RU" b="0" i="0" err="1">
                <a:effectLst/>
                <a:latin typeface="Roboto" panose="02000000000000000000" pitchFamily="2" charset="0"/>
              </a:rPr>
              <a:t>бөліп</a:t>
            </a:r>
            <a:r>
              <a:rPr lang="ru-RU" b="0" i="0">
                <a:effectLst/>
                <a:latin typeface="Roboto" panose="02000000000000000000" pitchFamily="2" charset="0"/>
              </a:rPr>
              <a:t> </a:t>
            </a:r>
            <a:r>
              <a:rPr lang="ru-RU" b="0" i="0" err="1">
                <a:effectLst/>
                <a:latin typeface="Roboto" panose="02000000000000000000" pitchFamily="2" charset="0"/>
              </a:rPr>
              <a:t>алу</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тазарту</a:t>
            </a:r>
            <a:r>
              <a:rPr lang="ru-RU" b="0" i="0">
                <a:effectLst/>
                <a:latin typeface="Roboto" panose="02000000000000000000" pitchFamily="2" charset="0"/>
              </a:rPr>
              <a:t>.</a:t>
            </a:r>
            <a:endParaRPr lang="ru-KZ" dirty="0"/>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10043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47EE014C-0E8E-4083-904B-B8756DB04FBD}"/>
              </a:ext>
            </a:extLst>
          </p:cNvPr>
          <p:cNvSpPr>
            <a:spLocks noGrp="1"/>
          </p:cNvSpPr>
          <p:nvPr>
            <p:ph type="title"/>
          </p:nvPr>
        </p:nvSpPr>
        <p:spPr>
          <a:xfrm>
            <a:off x="653143" y="1645920"/>
            <a:ext cx="3522879" cy="4470821"/>
          </a:xfrm>
        </p:spPr>
        <p:txBody>
          <a:bodyPr>
            <a:normAutofit/>
          </a:bodyPr>
          <a:lstStyle/>
          <a:p>
            <a:pPr algn="r"/>
            <a:r>
              <a:rPr lang="ru-RU">
                <a:solidFill>
                  <a:srgbClr val="FFFFFF"/>
                </a:solidFill>
                <a:latin typeface="Roboto" panose="02000000000000000000" pitchFamily="2" charset="0"/>
              </a:rPr>
              <a:t>Егіс материалын дайындау</a:t>
            </a:r>
            <a:endParaRPr lang="ru-KZ">
              <a:solidFill>
                <a:srgbClr val="FFFFFF"/>
              </a:solidFill>
            </a:endParaRPr>
          </a:p>
        </p:txBody>
      </p:sp>
      <p:sp>
        <p:nvSpPr>
          <p:cNvPr id="3" name="Объект 2">
            <a:extLst>
              <a:ext uri="{FF2B5EF4-FFF2-40B4-BE49-F238E27FC236}">
                <a16:creationId xmlns:a16="http://schemas.microsoft.com/office/drawing/2014/main" id="{7D028F95-A140-4DE9-A983-4A865CEC33BE}"/>
              </a:ext>
            </a:extLst>
          </p:cNvPr>
          <p:cNvSpPr>
            <a:spLocks noGrp="1"/>
          </p:cNvSpPr>
          <p:nvPr>
            <p:ph idx="1"/>
          </p:nvPr>
        </p:nvSpPr>
        <p:spPr>
          <a:xfrm>
            <a:off x="5204109" y="1645920"/>
            <a:ext cx="5919503" cy="4470821"/>
          </a:xfrm>
        </p:spPr>
        <p:txBody>
          <a:bodyPr>
            <a:normAutofit/>
          </a:bodyPr>
          <a:lstStyle/>
          <a:p>
            <a:pPr>
              <a:lnSpc>
                <a:spcPct val="90000"/>
              </a:lnSpc>
            </a:pPr>
            <a:br>
              <a:rPr lang="ru-RU" sz="1700" b="0" i="0">
                <a:effectLst/>
                <a:latin typeface="Roboto" panose="02000000000000000000" pitchFamily="2" charset="0"/>
              </a:rPr>
            </a:br>
            <a:r>
              <a:rPr lang="ru-RU" sz="1700" b="0" i="0" err="1">
                <a:effectLst/>
                <a:latin typeface="Roboto" panose="02000000000000000000" pitchFamily="2" charset="0"/>
              </a:rPr>
              <a:t>Бастапқы</a:t>
            </a:r>
            <a:r>
              <a:rPr lang="ru-RU" sz="1700" b="0" i="0">
                <a:effectLst/>
                <a:latin typeface="Roboto" panose="02000000000000000000" pitchFamily="2" charset="0"/>
              </a:rPr>
              <a:t> микроорганизм-</a:t>
            </a:r>
            <a:r>
              <a:rPr lang="ru-RU" sz="1700" b="0" i="0" err="1">
                <a:effectLst/>
                <a:latin typeface="Roboto" panose="02000000000000000000" pitchFamily="2" charset="0"/>
              </a:rPr>
              <a:t>продуцентінің</a:t>
            </a:r>
            <a:r>
              <a:rPr lang="ru-RU" sz="1700" b="0" i="0">
                <a:effectLst/>
                <a:latin typeface="Roboto" panose="02000000000000000000" pitchFamily="2" charset="0"/>
              </a:rPr>
              <a:t> </a:t>
            </a:r>
            <a:r>
              <a:rPr lang="ru-RU" sz="1700" b="0" i="0" err="1">
                <a:effectLst/>
                <a:latin typeface="Roboto" panose="02000000000000000000" pitchFamily="2" charset="0"/>
              </a:rPr>
              <a:t>культурасын</a:t>
            </a:r>
            <a:r>
              <a:rPr lang="ru-RU" sz="1700" b="0" i="0">
                <a:effectLst/>
                <a:latin typeface="Roboto" panose="02000000000000000000" pitchFamily="2" charset="0"/>
              </a:rPr>
              <a:t> </a:t>
            </a:r>
            <a:r>
              <a:rPr lang="ru-RU" sz="1700" b="0" i="0" err="1">
                <a:effectLst/>
                <a:latin typeface="Roboto" panose="02000000000000000000" pitchFamily="2" charset="0"/>
              </a:rPr>
              <a:t>қисық</a:t>
            </a:r>
            <a:r>
              <a:rPr lang="ru-RU" sz="1700" b="0" i="0">
                <a:effectLst/>
                <a:latin typeface="Roboto" panose="02000000000000000000" pitchFamily="2" charset="0"/>
              </a:rPr>
              <a:t> </a:t>
            </a:r>
            <a:r>
              <a:rPr lang="ru-RU" sz="1700" b="0" i="0" err="1">
                <a:effectLst/>
                <a:latin typeface="Roboto" panose="02000000000000000000" pitchFamily="2" charset="0"/>
              </a:rPr>
              <a:t>агарланған</a:t>
            </a:r>
            <a:r>
              <a:rPr lang="ru-RU" sz="1700" b="0" i="0">
                <a:effectLst/>
                <a:latin typeface="Roboto" panose="02000000000000000000" pitchFamily="2" charset="0"/>
              </a:rPr>
              <a:t> қоректік </a:t>
            </a:r>
            <a:r>
              <a:rPr lang="ru-RU" sz="1700" b="0" i="0" err="1">
                <a:effectLst/>
                <a:latin typeface="Roboto" panose="02000000000000000000" pitchFamily="2" charset="0"/>
              </a:rPr>
              <a:t>ортасы</a:t>
            </a:r>
            <a:r>
              <a:rPr lang="ru-RU" sz="1700" b="0" i="0">
                <a:effectLst/>
                <a:latin typeface="Roboto" panose="02000000000000000000" pitchFamily="2" charset="0"/>
              </a:rPr>
              <a:t> бар </a:t>
            </a:r>
            <a:r>
              <a:rPr lang="ru-RU" sz="1700" b="0" i="0" err="1">
                <a:effectLst/>
                <a:latin typeface="Roboto" panose="02000000000000000000" pitchFamily="2" charset="0"/>
              </a:rPr>
              <a:t>пробиркаға</a:t>
            </a:r>
            <a:r>
              <a:rPr lang="ru-RU" sz="1700" b="0" i="0">
                <a:effectLst/>
                <a:latin typeface="Roboto" panose="02000000000000000000" pitchFamily="2" charset="0"/>
              </a:rPr>
              <a:t> </a:t>
            </a:r>
            <a:r>
              <a:rPr lang="ru-RU" sz="1700" b="0" i="0" err="1">
                <a:effectLst/>
                <a:latin typeface="Roboto" panose="02000000000000000000" pitchFamily="2" charset="0"/>
              </a:rPr>
              <a:t>егеді</a:t>
            </a:r>
            <a:r>
              <a:rPr lang="ru-RU" sz="1700" b="0" i="0">
                <a:effectLst/>
                <a:latin typeface="Roboto" panose="02000000000000000000" pitchFamily="2" charset="0"/>
              </a:rPr>
              <a:t>, 28-32</a:t>
            </a:r>
            <a:r>
              <a:rPr lang="en-US" sz="1700" b="0" i="0">
                <a:effectLst/>
                <a:latin typeface="Roboto" panose="02000000000000000000" pitchFamily="2" charset="0"/>
              </a:rPr>
              <a:t>º</a:t>
            </a:r>
            <a:r>
              <a:rPr lang="ru-RU" sz="1700" b="0" i="0">
                <a:effectLst/>
                <a:latin typeface="Roboto" panose="02000000000000000000" pitchFamily="2" charset="0"/>
              </a:rPr>
              <a:t>С </a:t>
            </a:r>
            <a:r>
              <a:rPr lang="ru-RU" sz="1700" b="0" i="0" err="1">
                <a:effectLst/>
                <a:latin typeface="Roboto" panose="02000000000000000000" pitchFamily="2" charset="0"/>
              </a:rPr>
              <a:t>температурада</a:t>
            </a:r>
            <a:r>
              <a:rPr lang="ru-RU" sz="1700" b="0" i="0">
                <a:effectLst/>
                <a:latin typeface="Roboto" panose="02000000000000000000" pitchFamily="2" charset="0"/>
              </a:rPr>
              <a:t> </a:t>
            </a:r>
            <a:r>
              <a:rPr lang="ru-RU" sz="1700" b="0" i="0" err="1">
                <a:effectLst/>
                <a:latin typeface="Roboto" panose="02000000000000000000" pitchFamily="2" charset="0"/>
              </a:rPr>
              <a:t>өсіреді</a:t>
            </a:r>
            <a:r>
              <a:rPr lang="ru-RU" sz="1700" b="0" i="0">
                <a:effectLst/>
                <a:latin typeface="Roboto" panose="02000000000000000000" pitchFamily="2" charset="0"/>
              </a:rPr>
              <a:t>. Өскен </a:t>
            </a:r>
            <a:r>
              <a:rPr lang="ru-RU" sz="1700" b="0" i="0" err="1">
                <a:effectLst/>
                <a:latin typeface="Roboto" panose="02000000000000000000" pitchFamily="2" charset="0"/>
              </a:rPr>
              <a:t>пробиркадағы</a:t>
            </a:r>
            <a:r>
              <a:rPr lang="ru-RU" sz="1700" b="0" i="0">
                <a:effectLst/>
                <a:latin typeface="Roboto" panose="02000000000000000000" pitchFamily="2" charset="0"/>
              </a:rPr>
              <a:t> </a:t>
            </a:r>
            <a:r>
              <a:rPr lang="ru-RU" sz="1700" b="0" i="0" err="1">
                <a:effectLst/>
                <a:latin typeface="Roboto" panose="02000000000000000000" pitchFamily="2" charset="0"/>
              </a:rPr>
              <a:t>культураға</a:t>
            </a:r>
            <a:r>
              <a:rPr lang="ru-RU" sz="1700" b="0" i="0">
                <a:effectLst/>
                <a:latin typeface="Roboto" panose="02000000000000000000" pitchFamily="2" charset="0"/>
              </a:rPr>
              <a:t> су </a:t>
            </a:r>
            <a:r>
              <a:rPr lang="ru-RU" sz="1700" b="0" i="0" err="1">
                <a:effectLst/>
                <a:latin typeface="Roboto" panose="02000000000000000000" pitchFamily="2" charset="0"/>
              </a:rPr>
              <a:t>құйып</a:t>
            </a:r>
            <a:r>
              <a:rPr lang="ru-RU" sz="1700" b="0" i="0">
                <a:effectLst/>
                <a:latin typeface="Roboto" panose="02000000000000000000" pitchFamily="2" charset="0"/>
              </a:rPr>
              <a:t>, суспензия </a:t>
            </a:r>
            <a:r>
              <a:rPr lang="ru-RU" sz="1700" b="0" i="0" err="1">
                <a:effectLst/>
                <a:latin typeface="Roboto" panose="02000000000000000000" pitchFamily="2" charset="0"/>
              </a:rPr>
              <a:t>түрінде</a:t>
            </a:r>
            <a:r>
              <a:rPr lang="ru-RU" sz="1700" b="0" i="0">
                <a:effectLst/>
                <a:latin typeface="Roboto" panose="02000000000000000000" pitchFamily="2" charset="0"/>
              </a:rPr>
              <a:t> </a:t>
            </a:r>
            <a:r>
              <a:rPr lang="ru-RU" sz="1700" b="0" i="0" err="1">
                <a:effectLst/>
                <a:latin typeface="Roboto" panose="02000000000000000000" pitchFamily="2" charset="0"/>
              </a:rPr>
              <a:t>микроорганизмді</a:t>
            </a:r>
            <a:r>
              <a:rPr lang="ru-RU" sz="1700" b="0" i="0">
                <a:effectLst/>
                <a:latin typeface="Roboto" panose="02000000000000000000" pitchFamily="2" charset="0"/>
              </a:rPr>
              <a:t> </a:t>
            </a:r>
            <a:r>
              <a:rPr lang="ru-RU" sz="1700" b="0" i="0" err="1">
                <a:effectLst/>
                <a:latin typeface="Roboto" panose="02000000000000000000" pitchFamily="2" charset="0"/>
              </a:rPr>
              <a:t>сұйық</a:t>
            </a:r>
            <a:r>
              <a:rPr lang="ru-RU" sz="1700" b="0" i="0">
                <a:effectLst/>
                <a:latin typeface="Roboto" panose="02000000000000000000" pitchFamily="2" charset="0"/>
              </a:rPr>
              <a:t> қоректік </a:t>
            </a:r>
            <a:r>
              <a:rPr lang="ru-RU" sz="1700" b="0" i="0" err="1">
                <a:effectLst/>
                <a:latin typeface="Roboto" panose="02000000000000000000" pitchFamily="2" charset="0"/>
              </a:rPr>
              <a:t>ортасы</a:t>
            </a:r>
            <a:r>
              <a:rPr lang="ru-RU" sz="1700" b="0" i="0">
                <a:effectLst/>
                <a:latin typeface="Roboto" panose="02000000000000000000" pitchFamily="2" charset="0"/>
              </a:rPr>
              <a:t> бар, </a:t>
            </a:r>
            <a:r>
              <a:rPr lang="ru-RU" sz="1700" b="0" i="0" err="1">
                <a:effectLst/>
                <a:latin typeface="Roboto" panose="02000000000000000000" pitchFamily="2" charset="0"/>
              </a:rPr>
              <a:t>сыйымдылығы</a:t>
            </a:r>
            <a:r>
              <a:rPr lang="ru-RU" sz="1700" b="0" i="0">
                <a:effectLst/>
                <a:latin typeface="Roboto" panose="02000000000000000000" pitchFamily="2" charset="0"/>
              </a:rPr>
              <a:t> 750мл </a:t>
            </a:r>
            <a:r>
              <a:rPr lang="ru-RU" sz="1700" b="0" i="0" err="1">
                <a:effectLst/>
                <a:latin typeface="Roboto" panose="02000000000000000000" pitchFamily="2" charset="0"/>
              </a:rPr>
              <a:t>колбаға</a:t>
            </a:r>
            <a:r>
              <a:rPr lang="ru-RU" sz="1700" b="0" i="0">
                <a:effectLst/>
                <a:latin typeface="Roboto" panose="02000000000000000000" pitchFamily="2" charset="0"/>
              </a:rPr>
              <a:t> </a:t>
            </a:r>
            <a:r>
              <a:rPr lang="ru-RU" sz="1700" b="0" i="0" err="1">
                <a:effectLst/>
                <a:latin typeface="Roboto" panose="02000000000000000000" pitchFamily="2" charset="0"/>
              </a:rPr>
              <a:t>егеді</a:t>
            </a:r>
            <a:r>
              <a:rPr lang="ru-RU" sz="1700" b="0" i="0">
                <a:effectLst/>
                <a:latin typeface="Roboto" panose="02000000000000000000" pitchFamily="2" charset="0"/>
              </a:rPr>
              <a:t>.</a:t>
            </a:r>
            <a:br>
              <a:rPr lang="ru-RU" sz="1700" b="0" i="0">
                <a:effectLst/>
                <a:latin typeface="Roboto" panose="02000000000000000000" pitchFamily="2" charset="0"/>
              </a:rPr>
            </a:br>
            <a:r>
              <a:rPr lang="ru-RU" sz="1700" b="0" i="0" err="1">
                <a:effectLst/>
                <a:latin typeface="Roboto" panose="02000000000000000000" pitchFamily="2" charset="0"/>
              </a:rPr>
              <a:t>Культивирлеу</a:t>
            </a:r>
            <a:r>
              <a:rPr lang="ru-RU" sz="1700" b="0" i="0">
                <a:effectLst/>
                <a:latin typeface="Roboto" panose="02000000000000000000" pitchFamily="2" charset="0"/>
              </a:rPr>
              <a:t> </a:t>
            </a:r>
            <a:r>
              <a:rPr lang="ru-RU" sz="1700" b="0" i="0" err="1">
                <a:effectLst/>
                <a:latin typeface="Roboto" panose="02000000000000000000" pitchFamily="2" charset="0"/>
              </a:rPr>
              <a:t>процесі</a:t>
            </a:r>
            <a:r>
              <a:rPr lang="ru-RU" sz="1700" b="0" i="0">
                <a:effectLst/>
                <a:latin typeface="Roboto" panose="02000000000000000000" pitchFamily="2" charset="0"/>
              </a:rPr>
              <a:t> </a:t>
            </a:r>
            <a:r>
              <a:rPr lang="ru-RU" sz="1700" b="0" i="0" err="1">
                <a:effectLst/>
                <a:latin typeface="Roboto" panose="02000000000000000000" pitchFamily="2" charset="0"/>
              </a:rPr>
              <a:t>шайқағышта</a:t>
            </a:r>
            <a:r>
              <a:rPr lang="ru-RU" sz="1700" b="0" i="0">
                <a:effectLst/>
                <a:latin typeface="Roboto" panose="02000000000000000000" pitchFamily="2" charset="0"/>
              </a:rPr>
              <a:t> 30-40сағат </a:t>
            </a:r>
            <a:r>
              <a:rPr lang="ru-RU" sz="1700" b="0" i="0" err="1">
                <a:effectLst/>
                <a:latin typeface="Roboto" panose="02000000000000000000" pitchFamily="2" charset="0"/>
              </a:rPr>
              <a:t>аралығында</a:t>
            </a:r>
            <a:r>
              <a:rPr lang="ru-RU" sz="1700" b="0" i="0">
                <a:effectLst/>
                <a:latin typeface="Roboto" panose="02000000000000000000" pitchFamily="2" charset="0"/>
              </a:rPr>
              <a:t> </a:t>
            </a:r>
            <a:r>
              <a:rPr lang="ru-RU" sz="1700" b="0" i="0" err="1">
                <a:effectLst/>
                <a:latin typeface="Roboto" panose="02000000000000000000" pitchFamily="2" charset="0"/>
              </a:rPr>
              <a:t>жүргізіледі</a:t>
            </a:r>
            <a:r>
              <a:rPr lang="ru-RU" sz="1700" b="0" i="0">
                <a:effectLst/>
                <a:latin typeface="Roboto" panose="02000000000000000000" pitchFamily="2" charset="0"/>
              </a:rPr>
              <a:t>, </a:t>
            </a:r>
            <a:r>
              <a:rPr lang="ru-RU" sz="1700" b="0" i="0" err="1">
                <a:effectLst/>
                <a:latin typeface="Roboto" panose="02000000000000000000" pitchFamily="2" charset="0"/>
              </a:rPr>
              <a:t>продуценттің</a:t>
            </a:r>
            <a:r>
              <a:rPr lang="ru-RU" sz="1700" b="0" i="0">
                <a:effectLst/>
                <a:latin typeface="Roboto" panose="02000000000000000000" pitchFamily="2" charset="0"/>
              </a:rPr>
              <a:t> </a:t>
            </a:r>
            <a:r>
              <a:rPr lang="ru-RU" sz="1700" b="0" i="0" err="1">
                <a:effectLst/>
                <a:latin typeface="Roboto" panose="02000000000000000000" pitchFamily="2" charset="0"/>
              </a:rPr>
              <a:t>әрқайсысының</a:t>
            </a:r>
            <a:r>
              <a:rPr lang="ru-RU" sz="1700" b="0" i="0">
                <a:effectLst/>
                <a:latin typeface="Roboto" panose="02000000000000000000" pitchFamily="2" charset="0"/>
              </a:rPr>
              <a:t> </a:t>
            </a:r>
            <a:r>
              <a:rPr lang="ru-RU" sz="1700" b="0" i="0" err="1">
                <a:effectLst/>
                <a:latin typeface="Roboto" panose="02000000000000000000" pitchFamily="2" charset="0"/>
              </a:rPr>
              <a:t>қолайлы</a:t>
            </a:r>
            <a:r>
              <a:rPr lang="ru-RU" sz="1700" b="0" i="0">
                <a:effectLst/>
                <a:latin typeface="Roboto" panose="02000000000000000000" pitchFamily="2" charset="0"/>
              </a:rPr>
              <a:t> </a:t>
            </a:r>
            <a:r>
              <a:rPr lang="ru-RU" sz="1700" b="0" i="0" err="1">
                <a:effectLst/>
                <a:latin typeface="Roboto" panose="02000000000000000000" pitchFamily="2" charset="0"/>
              </a:rPr>
              <a:t>температурасы</a:t>
            </a:r>
            <a:r>
              <a:rPr lang="ru-RU" sz="1700" b="0" i="0">
                <a:effectLst/>
                <a:latin typeface="Roboto" panose="02000000000000000000" pitchFamily="2" charset="0"/>
              </a:rPr>
              <a:t> 28-37</a:t>
            </a:r>
            <a:r>
              <a:rPr lang="en-US" sz="1700" b="0" i="0">
                <a:effectLst/>
                <a:latin typeface="Roboto" panose="02000000000000000000" pitchFamily="2" charset="0"/>
              </a:rPr>
              <a:t>º</a:t>
            </a:r>
            <a:r>
              <a:rPr lang="ru-RU" sz="1700" b="0" i="0">
                <a:effectLst/>
                <a:latin typeface="Roboto" panose="02000000000000000000" pitchFamily="2" charset="0"/>
              </a:rPr>
              <a:t>С </a:t>
            </a:r>
            <a:r>
              <a:rPr lang="ru-RU" sz="1700" b="0" i="0" err="1">
                <a:effectLst/>
                <a:latin typeface="Roboto" panose="02000000000000000000" pitchFamily="2" charset="0"/>
              </a:rPr>
              <a:t>аралықта</a:t>
            </a:r>
            <a:r>
              <a:rPr lang="ru-RU" sz="1700" b="0" i="0">
                <a:effectLst/>
                <a:latin typeface="Roboto" panose="02000000000000000000" pitchFamily="2" charset="0"/>
              </a:rPr>
              <a:t> </a:t>
            </a:r>
            <a:r>
              <a:rPr lang="ru-RU" sz="1700" b="0" i="0" err="1">
                <a:effectLst/>
                <a:latin typeface="Roboto" panose="02000000000000000000" pitchFamily="2" charset="0"/>
              </a:rPr>
              <a:t>болады</a:t>
            </a:r>
            <a:r>
              <a:rPr lang="ru-RU" sz="1700" b="0" i="0">
                <a:effectLst/>
                <a:latin typeface="Roboto" panose="02000000000000000000" pitchFamily="2" charset="0"/>
              </a:rPr>
              <a:t>. </a:t>
            </a:r>
            <a:r>
              <a:rPr lang="ru-RU" sz="1700" b="0" i="0" err="1">
                <a:effectLst/>
                <a:latin typeface="Roboto" panose="02000000000000000000" pitchFamily="2" charset="0"/>
              </a:rPr>
              <a:t>Колбада</a:t>
            </a:r>
            <a:r>
              <a:rPr lang="ru-RU" sz="1700" b="0" i="0">
                <a:effectLst/>
                <a:latin typeface="Roboto" panose="02000000000000000000" pitchFamily="2" charset="0"/>
              </a:rPr>
              <a:t> </a:t>
            </a:r>
            <a:r>
              <a:rPr lang="ru-RU" sz="1700" b="0" i="0" err="1">
                <a:effectLst/>
                <a:latin typeface="Roboto" panose="02000000000000000000" pitchFamily="2" charset="0"/>
              </a:rPr>
              <a:t>өскен</a:t>
            </a:r>
            <a:r>
              <a:rPr lang="ru-RU" sz="1700" b="0" i="0">
                <a:effectLst/>
                <a:latin typeface="Roboto" panose="02000000000000000000" pitchFamily="2" charset="0"/>
              </a:rPr>
              <a:t> </a:t>
            </a:r>
            <a:r>
              <a:rPr lang="ru-RU" sz="1700" b="0" i="0" err="1">
                <a:effectLst/>
                <a:latin typeface="Roboto" panose="02000000000000000000" pitchFamily="2" charset="0"/>
              </a:rPr>
              <a:t>культураны</a:t>
            </a:r>
            <a:r>
              <a:rPr lang="ru-RU" sz="1700" b="0" i="0">
                <a:effectLst/>
                <a:latin typeface="Roboto" panose="02000000000000000000" pitchFamily="2" charset="0"/>
              </a:rPr>
              <a:t> </a:t>
            </a:r>
            <a:r>
              <a:rPr lang="ru-RU" sz="1700" b="0" i="0" err="1">
                <a:effectLst/>
                <a:latin typeface="Roboto" panose="02000000000000000000" pitchFamily="2" charset="0"/>
              </a:rPr>
              <a:t>алдымен</a:t>
            </a:r>
            <a:r>
              <a:rPr lang="ru-RU" sz="1700" b="0" i="0">
                <a:effectLst/>
                <a:latin typeface="Roboto" panose="02000000000000000000" pitchFamily="2" charset="0"/>
              </a:rPr>
              <a:t> </a:t>
            </a:r>
            <a:r>
              <a:rPr lang="ru-RU" sz="1700" b="0" i="0" err="1">
                <a:effectLst/>
                <a:latin typeface="Roboto" panose="02000000000000000000" pitchFamily="2" charset="0"/>
              </a:rPr>
              <a:t>кіші</a:t>
            </a:r>
            <a:r>
              <a:rPr lang="ru-RU" sz="1700" b="0" i="0">
                <a:effectLst/>
                <a:latin typeface="Roboto" panose="02000000000000000000" pitchFamily="2" charset="0"/>
              </a:rPr>
              <a:t> </a:t>
            </a:r>
            <a:r>
              <a:rPr lang="ru-RU" sz="1700" b="0" i="0" err="1">
                <a:effectLst/>
                <a:latin typeface="Roboto" panose="02000000000000000000" pitchFamily="2" charset="0"/>
              </a:rPr>
              <a:t>инокуляторда</a:t>
            </a:r>
            <a:r>
              <a:rPr lang="ru-RU" sz="1700" b="0" i="0">
                <a:effectLst/>
                <a:latin typeface="Roboto" panose="02000000000000000000" pitchFamily="2" charset="0"/>
              </a:rPr>
              <a:t>, </a:t>
            </a:r>
            <a:r>
              <a:rPr lang="ru-RU" sz="1700" b="0" i="0" err="1">
                <a:effectLst/>
                <a:latin typeface="Roboto" panose="02000000000000000000" pitchFamily="2" charset="0"/>
              </a:rPr>
              <a:t>содан</a:t>
            </a:r>
            <a:r>
              <a:rPr lang="ru-RU" sz="1700" b="0" i="0">
                <a:effectLst/>
                <a:latin typeface="Roboto" panose="02000000000000000000" pitchFamily="2" charset="0"/>
              </a:rPr>
              <a:t> </a:t>
            </a:r>
            <a:r>
              <a:rPr lang="ru-RU" sz="1700" b="0" i="0" err="1">
                <a:effectLst/>
                <a:latin typeface="Roboto" panose="02000000000000000000" pitchFamily="2" charset="0"/>
              </a:rPr>
              <a:t>соң</a:t>
            </a:r>
            <a:r>
              <a:rPr lang="ru-RU" sz="1700" b="0" i="0">
                <a:effectLst/>
                <a:latin typeface="Roboto" panose="02000000000000000000" pitchFamily="2" charset="0"/>
              </a:rPr>
              <a:t> </a:t>
            </a:r>
            <a:r>
              <a:rPr lang="ru-RU" sz="1700" b="0" i="0" err="1">
                <a:effectLst/>
                <a:latin typeface="Roboto" panose="02000000000000000000" pitchFamily="2" charset="0"/>
              </a:rPr>
              <a:t>үлкен</a:t>
            </a:r>
            <a:r>
              <a:rPr lang="ru-RU" sz="1700" b="0" i="0">
                <a:effectLst/>
                <a:latin typeface="Roboto" panose="02000000000000000000" pitchFamily="2" charset="0"/>
              </a:rPr>
              <a:t> </a:t>
            </a:r>
            <a:r>
              <a:rPr lang="ru-RU" sz="1700" b="0" i="0" err="1">
                <a:effectLst/>
                <a:latin typeface="Roboto" panose="02000000000000000000" pitchFamily="2" charset="0"/>
              </a:rPr>
              <a:t>инокуляторда</a:t>
            </a:r>
            <a:r>
              <a:rPr lang="ru-RU" sz="1700" b="0" i="0">
                <a:effectLst/>
                <a:latin typeface="Roboto" panose="02000000000000000000" pitchFamily="2" charset="0"/>
              </a:rPr>
              <a:t> </a:t>
            </a:r>
            <a:r>
              <a:rPr lang="ru-RU" sz="1700" b="0" i="0" err="1">
                <a:effectLst/>
                <a:latin typeface="Roboto" panose="02000000000000000000" pitchFamily="2" charset="0"/>
              </a:rPr>
              <a:t>егеді</a:t>
            </a:r>
            <a:r>
              <a:rPr lang="ru-RU" sz="1700" b="0" i="0">
                <a:effectLst/>
                <a:latin typeface="Roboto" panose="02000000000000000000" pitchFamily="2" charset="0"/>
              </a:rPr>
              <a:t>.</a:t>
            </a:r>
            <a:br>
              <a:rPr lang="ru-RU" sz="1700" b="0" i="0">
                <a:effectLst/>
                <a:latin typeface="Roboto" panose="02000000000000000000" pitchFamily="2" charset="0"/>
              </a:rPr>
            </a:br>
            <a:endParaRPr lang="ru-RU" sz="1700" b="0" i="0">
              <a:effectLst/>
              <a:latin typeface="Roboto" panose="02000000000000000000" pitchFamily="2" charset="0"/>
            </a:endParaRPr>
          </a:p>
          <a:p>
            <a:pPr>
              <a:lnSpc>
                <a:spcPct val="90000"/>
              </a:lnSpc>
            </a:pPr>
            <a:br>
              <a:rPr lang="ru-RU" sz="1700"/>
            </a:br>
            <a:endParaRPr lang="ru-KZ" sz="1700"/>
          </a:p>
        </p:txBody>
      </p:sp>
    </p:spTree>
    <p:extLst>
      <p:ext uri="{BB962C8B-B14F-4D97-AF65-F5344CB8AC3E}">
        <p14:creationId xmlns:p14="http://schemas.microsoft.com/office/powerpoint/2010/main" val="277669808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5576C2F2-CCBA-4E83-AEA6-532560F52F71}"/>
              </a:ext>
            </a:extLst>
          </p:cNvPr>
          <p:cNvSpPr>
            <a:spLocks noGrp="1"/>
          </p:cNvSpPr>
          <p:nvPr>
            <p:ph type="title"/>
          </p:nvPr>
        </p:nvSpPr>
        <p:spPr>
          <a:xfrm>
            <a:off x="653143" y="1645920"/>
            <a:ext cx="3522879" cy="4470821"/>
          </a:xfrm>
        </p:spPr>
        <p:txBody>
          <a:bodyPr>
            <a:normAutofit/>
          </a:bodyPr>
          <a:lstStyle/>
          <a:p>
            <a:pPr algn="r"/>
            <a:r>
              <a:rPr lang="ru-RU">
                <a:solidFill>
                  <a:srgbClr val="FFFFFF"/>
                </a:solidFill>
                <a:latin typeface="Roboto" panose="02000000000000000000" pitchFamily="2" charset="0"/>
              </a:rPr>
              <a:t>Қоректік ортаны дайындау</a:t>
            </a:r>
            <a:endParaRPr lang="ru-KZ">
              <a:solidFill>
                <a:srgbClr val="FFFFFF"/>
              </a:solidFill>
            </a:endParaRPr>
          </a:p>
        </p:txBody>
      </p:sp>
      <p:sp>
        <p:nvSpPr>
          <p:cNvPr id="3" name="Объект 2">
            <a:extLst>
              <a:ext uri="{FF2B5EF4-FFF2-40B4-BE49-F238E27FC236}">
                <a16:creationId xmlns:a16="http://schemas.microsoft.com/office/drawing/2014/main" id="{99C6AF37-65FC-4BD3-98BE-C09AC18A97D0}"/>
              </a:ext>
            </a:extLst>
          </p:cNvPr>
          <p:cNvSpPr>
            <a:spLocks noGrp="1"/>
          </p:cNvSpPr>
          <p:nvPr>
            <p:ph idx="1"/>
          </p:nvPr>
        </p:nvSpPr>
        <p:spPr>
          <a:xfrm>
            <a:off x="5204109" y="1645920"/>
            <a:ext cx="5919503" cy="4470821"/>
          </a:xfrm>
        </p:spPr>
        <p:txBody>
          <a:bodyPr>
            <a:normAutofit/>
          </a:bodyPr>
          <a:lstStyle/>
          <a:p>
            <a:pPr>
              <a:lnSpc>
                <a:spcPct val="90000"/>
              </a:lnSpc>
            </a:pPr>
            <a:br>
              <a:rPr lang="ru-RU" sz="1900" b="0" i="0">
                <a:effectLst/>
                <a:latin typeface="Roboto" panose="02000000000000000000" pitchFamily="2" charset="0"/>
              </a:rPr>
            </a:br>
            <a:r>
              <a:rPr lang="ru-RU" sz="1900" b="0" i="0">
                <a:effectLst/>
                <a:latin typeface="Roboto" panose="02000000000000000000" pitchFamily="2" charset="0"/>
              </a:rPr>
              <a:t>Қоректік </a:t>
            </a:r>
            <a:r>
              <a:rPr lang="ru-RU" sz="1900" b="0" i="0" err="1">
                <a:effectLst/>
                <a:latin typeface="Roboto" panose="02000000000000000000" pitchFamily="2" charset="0"/>
              </a:rPr>
              <a:t>ортаның</a:t>
            </a:r>
            <a:r>
              <a:rPr lang="ru-RU" sz="1900" b="0" i="0">
                <a:effectLst/>
                <a:latin typeface="Roboto" panose="02000000000000000000" pitchFamily="2" charset="0"/>
              </a:rPr>
              <a:t> </a:t>
            </a:r>
            <a:r>
              <a:rPr lang="ru-RU" sz="1900" b="0" i="0" err="1">
                <a:effectLst/>
                <a:latin typeface="Roboto" panose="02000000000000000000" pitchFamily="2" charset="0"/>
              </a:rPr>
              <a:t>құрамы</a:t>
            </a:r>
            <a:r>
              <a:rPr lang="ru-RU" sz="1900" b="0" i="0">
                <a:effectLst/>
                <a:latin typeface="Roboto" panose="02000000000000000000" pitchFamily="2" charset="0"/>
              </a:rPr>
              <a:t> микроорганизм-</a:t>
            </a:r>
            <a:r>
              <a:rPr lang="ru-RU" sz="1900" b="0" i="0" err="1">
                <a:effectLst/>
                <a:latin typeface="Roboto" panose="02000000000000000000" pitchFamily="2" charset="0"/>
              </a:rPr>
              <a:t>продуцентінің</a:t>
            </a:r>
            <a:r>
              <a:rPr lang="ru-RU" sz="1900" b="0" i="0">
                <a:effectLst/>
                <a:latin typeface="Roboto" panose="02000000000000000000" pitchFamily="2" charset="0"/>
              </a:rPr>
              <a:t> </a:t>
            </a:r>
            <a:r>
              <a:rPr lang="ru-RU" sz="1900" b="0" i="0" err="1">
                <a:effectLst/>
                <a:latin typeface="Roboto" panose="02000000000000000000" pitchFamily="2" charset="0"/>
              </a:rPr>
              <a:t>физиологиялық-биологиялық</a:t>
            </a:r>
            <a:r>
              <a:rPr lang="ru-RU" sz="1900" b="0" i="0">
                <a:effectLst/>
                <a:latin typeface="Roboto" panose="02000000000000000000" pitchFamily="2" charset="0"/>
              </a:rPr>
              <a:t> </a:t>
            </a:r>
            <a:r>
              <a:rPr lang="ru-RU" sz="1900" b="0" i="0" err="1">
                <a:effectLst/>
                <a:latin typeface="Roboto" panose="02000000000000000000" pitchFamily="2" charset="0"/>
              </a:rPr>
              <a:t>ерекшеліктеріне</a:t>
            </a:r>
            <a:r>
              <a:rPr lang="ru-RU" sz="1900" b="0" i="0">
                <a:effectLst/>
                <a:latin typeface="Roboto" panose="02000000000000000000" pitchFamily="2" charset="0"/>
              </a:rPr>
              <a:t> </a:t>
            </a:r>
            <a:r>
              <a:rPr lang="ru-RU" sz="1900" b="0" i="0" err="1">
                <a:effectLst/>
                <a:latin typeface="Roboto" panose="02000000000000000000" pitchFamily="2" charset="0"/>
              </a:rPr>
              <a:t>қарай</a:t>
            </a:r>
            <a:r>
              <a:rPr lang="ru-RU" sz="1900" b="0" i="0">
                <a:effectLst/>
                <a:latin typeface="Roboto" panose="02000000000000000000" pitchFamily="2" charset="0"/>
              </a:rPr>
              <a:t> </a:t>
            </a:r>
            <a:r>
              <a:rPr lang="ru-RU" sz="1900" b="0" i="0" err="1">
                <a:effectLst/>
                <a:latin typeface="Roboto" panose="02000000000000000000" pitchFamily="2" charset="0"/>
              </a:rPr>
              <a:t>таңдалады</a:t>
            </a:r>
            <a:r>
              <a:rPr lang="ru-RU" sz="1900" b="0" i="0">
                <a:effectLst/>
                <a:latin typeface="Roboto" panose="02000000000000000000" pitchFamily="2" charset="0"/>
              </a:rPr>
              <a:t>.</a:t>
            </a:r>
            <a:br>
              <a:rPr lang="ru-RU" sz="1900" b="0" i="0">
                <a:effectLst/>
                <a:latin typeface="Roboto" panose="02000000000000000000" pitchFamily="2" charset="0"/>
              </a:rPr>
            </a:br>
            <a:r>
              <a:rPr lang="ru-RU" sz="1900" b="0" i="0">
                <a:effectLst/>
                <a:latin typeface="Roboto" panose="02000000000000000000" pitchFamily="2" charset="0"/>
              </a:rPr>
              <a:t>Фермент </a:t>
            </a:r>
            <a:r>
              <a:rPr lang="ru-RU" sz="1900" b="0" i="0" err="1">
                <a:effectLst/>
                <a:latin typeface="Roboto" panose="02000000000000000000" pitchFamily="2" charset="0"/>
              </a:rPr>
              <a:t>өндірісінің</a:t>
            </a:r>
            <a:r>
              <a:rPr lang="ru-RU" sz="1900" b="0" i="0">
                <a:effectLst/>
                <a:latin typeface="Roboto" panose="02000000000000000000" pitchFamily="2" charset="0"/>
              </a:rPr>
              <a:t> </a:t>
            </a:r>
            <a:r>
              <a:rPr lang="ru-RU" sz="1900" b="0" i="0" err="1">
                <a:effectLst/>
                <a:latin typeface="Roboto" panose="02000000000000000000" pitchFamily="2" charset="0"/>
              </a:rPr>
              <a:t>шикізаты</a:t>
            </a:r>
            <a:r>
              <a:rPr lang="ru-RU" sz="1900" b="0" i="0">
                <a:effectLst/>
                <a:latin typeface="Roboto" panose="02000000000000000000" pitchFamily="2" charset="0"/>
              </a:rPr>
              <a:t> </a:t>
            </a:r>
            <a:r>
              <a:rPr lang="ru-RU" sz="1900" b="0" i="0" err="1">
                <a:effectLst/>
                <a:latin typeface="Roboto" panose="02000000000000000000" pitchFamily="2" charset="0"/>
              </a:rPr>
              <a:t>ретінде</a:t>
            </a:r>
            <a:r>
              <a:rPr lang="ru-RU" sz="1900" b="0" i="0">
                <a:effectLst/>
                <a:latin typeface="Roboto" panose="02000000000000000000" pitchFamily="2" charset="0"/>
              </a:rPr>
              <a:t> </a:t>
            </a:r>
            <a:r>
              <a:rPr lang="ru-RU" sz="1900" b="0" i="0" err="1">
                <a:effectLst/>
                <a:latin typeface="Roboto" panose="02000000000000000000" pitchFamily="2" charset="0"/>
              </a:rPr>
              <a:t>көбінесе</a:t>
            </a:r>
            <a:r>
              <a:rPr lang="ru-RU" sz="1900" b="0" i="0">
                <a:effectLst/>
                <a:latin typeface="Roboto" panose="02000000000000000000" pitchFamily="2" charset="0"/>
              </a:rPr>
              <a:t> </a:t>
            </a:r>
            <a:r>
              <a:rPr lang="ru-RU" sz="1900" b="0" i="0" err="1">
                <a:effectLst/>
                <a:latin typeface="Roboto" panose="02000000000000000000" pitchFamily="2" charset="0"/>
              </a:rPr>
              <a:t>жүгері</a:t>
            </a:r>
            <a:r>
              <a:rPr lang="ru-RU" sz="1900" b="0" i="0">
                <a:effectLst/>
                <a:latin typeface="Roboto" panose="02000000000000000000" pitchFamily="2" charset="0"/>
              </a:rPr>
              <a:t> </a:t>
            </a:r>
            <a:r>
              <a:rPr lang="ru-RU" sz="1900" b="0" i="0" err="1">
                <a:effectLst/>
                <a:latin typeface="Roboto" panose="02000000000000000000" pitchFamily="2" charset="0"/>
              </a:rPr>
              <a:t>ұны</a:t>
            </a:r>
            <a:r>
              <a:rPr lang="ru-RU" sz="1900" b="0" i="0">
                <a:effectLst/>
                <a:latin typeface="Roboto" panose="02000000000000000000" pitchFamily="2" charset="0"/>
              </a:rPr>
              <a:t>, </a:t>
            </a:r>
            <a:r>
              <a:rPr lang="ru-RU" sz="1900" b="0" i="0" err="1">
                <a:effectLst/>
                <a:latin typeface="Roboto" panose="02000000000000000000" pitchFamily="2" charset="0"/>
              </a:rPr>
              <a:t>бидай</a:t>
            </a:r>
            <a:r>
              <a:rPr lang="ru-RU" sz="1900" b="0" i="0">
                <a:effectLst/>
                <a:latin typeface="Roboto" panose="02000000000000000000" pitchFamily="2" charset="0"/>
              </a:rPr>
              <a:t> крахмалы, </a:t>
            </a:r>
            <a:r>
              <a:rPr lang="ru-RU" sz="1900" b="0" i="0" err="1">
                <a:effectLst/>
                <a:latin typeface="Roboto" panose="02000000000000000000" pitchFamily="2" charset="0"/>
              </a:rPr>
              <a:t>картоп</a:t>
            </a:r>
            <a:r>
              <a:rPr lang="ru-RU" sz="1900" b="0" i="0">
                <a:effectLst/>
                <a:latin typeface="Roboto" panose="02000000000000000000" pitchFamily="2" charset="0"/>
              </a:rPr>
              <a:t> </a:t>
            </a:r>
            <a:r>
              <a:rPr lang="ru-RU" sz="1900" b="0" i="0" err="1">
                <a:effectLst/>
                <a:latin typeface="Roboto" panose="02000000000000000000" pitchFamily="2" charset="0"/>
              </a:rPr>
              <a:t>және</a:t>
            </a:r>
            <a:r>
              <a:rPr lang="ru-RU" sz="1900" b="0" i="0">
                <a:effectLst/>
                <a:latin typeface="Roboto" panose="02000000000000000000" pitchFamily="2" charset="0"/>
              </a:rPr>
              <a:t> </a:t>
            </a:r>
            <a:r>
              <a:rPr lang="ru-RU" sz="1900" b="0" i="0" err="1">
                <a:effectLst/>
                <a:latin typeface="Roboto" panose="02000000000000000000" pitchFamily="2" charset="0"/>
              </a:rPr>
              <a:t>жүгері</a:t>
            </a:r>
            <a:r>
              <a:rPr lang="ru-RU" sz="1900" b="0" i="0">
                <a:effectLst/>
                <a:latin typeface="Roboto" panose="02000000000000000000" pitchFamily="2" charset="0"/>
              </a:rPr>
              <a:t> экстракты мен </a:t>
            </a:r>
            <a:r>
              <a:rPr lang="ru-RU" sz="1900" b="0" i="0" err="1">
                <a:effectLst/>
                <a:latin typeface="Roboto" panose="02000000000000000000" pitchFamily="2" charset="0"/>
              </a:rPr>
              <a:t>қызылша</a:t>
            </a:r>
            <a:r>
              <a:rPr lang="ru-RU" sz="1900" b="0" i="0">
                <a:effectLst/>
                <a:latin typeface="Roboto" panose="02000000000000000000" pitchFamily="2" charset="0"/>
              </a:rPr>
              <a:t> </a:t>
            </a:r>
            <a:r>
              <a:rPr lang="ru-RU" sz="1900" b="0" i="0" err="1">
                <a:effectLst/>
                <a:latin typeface="Roboto" panose="02000000000000000000" pitchFamily="2" charset="0"/>
              </a:rPr>
              <a:t>сығындысы</a:t>
            </a:r>
            <a:r>
              <a:rPr lang="ru-RU" sz="1900" b="0" i="0">
                <a:effectLst/>
                <a:latin typeface="Roboto" panose="02000000000000000000" pitchFamily="2" charset="0"/>
              </a:rPr>
              <a:t> </a:t>
            </a:r>
            <a:r>
              <a:rPr lang="ru-RU" sz="1900" b="0" i="0" err="1">
                <a:effectLst/>
                <a:latin typeface="Roboto" panose="02000000000000000000" pitchFamily="2" charset="0"/>
              </a:rPr>
              <a:t>қолданылады</a:t>
            </a:r>
            <a:r>
              <a:rPr lang="ru-RU" sz="1900" b="0" i="0">
                <a:effectLst/>
                <a:latin typeface="Roboto" panose="02000000000000000000" pitchFamily="2" charset="0"/>
              </a:rPr>
              <a:t>. </a:t>
            </a:r>
            <a:r>
              <a:rPr lang="ru-RU" sz="1900" b="0" i="0" err="1">
                <a:effectLst/>
                <a:latin typeface="Roboto" panose="02000000000000000000" pitchFamily="2" charset="0"/>
              </a:rPr>
              <a:t>Ферменттің</a:t>
            </a:r>
            <a:r>
              <a:rPr lang="ru-RU" sz="1900" b="0" i="0">
                <a:effectLst/>
                <a:latin typeface="Roboto" panose="02000000000000000000" pitchFamily="2" charset="0"/>
              </a:rPr>
              <a:t> </a:t>
            </a:r>
            <a:r>
              <a:rPr lang="ru-RU" sz="1900" b="0" i="0" err="1">
                <a:effectLst/>
                <a:latin typeface="Roboto" panose="02000000000000000000" pitchFamily="2" charset="0"/>
              </a:rPr>
              <a:t>көмірсу</a:t>
            </a:r>
            <a:r>
              <a:rPr lang="ru-RU" sz="1900" b="0" i="0">
                <a:effectLst/>
                <a:latin typeface="Roboto" panose="02000000000000000000" pitchFamily="2" charset="0"/>
              </a:rPr>
              <a:t> </a:t>
            </a:r>
            <a:r>
              <a:rPr lang="ru-RU" sz="1900" b="0" i="0" err="1">
                <a:effectLst/>
                <a:latin typeface="Roboto" panose="02000000000000000000" pitchFamily="2" charset="0"/>
              </a:rPr>
              <a:t>көзі</a:t>
            </a:r>
            <a:r>
              <a:rPr lang="ru-RU" sz="1900" b="0" i="0">
                <a:effectLst/>
                <a:latin typeface="Roboto" panose="02000000000000000000" pitchFamily="2" charset="0"/>
              </a:rPr>
              <a:t> </a:t>
            </a:r>
            <a:r>
              <a:rPr lang="ru-RU" sz="1900" b="0" i="0" err="1">
                <a:effectLst/>
                <a:latin typeface="Roboto" panose="02000000000000000000" pitchFamily="2" charset="0"/>
              </a:rPr>
              <a:t>целлюлозалық</a:t>
            </a:r>
            <a:r>
              <a:rPr lang="ru-RU" sz="1900" b="0" i="0">
                <a:effectLst/>
                <a:latin typeface="Roboto" panose="02000000000000000000" pitchFamily="2" charset="0"/>
              </a:rPr>
              <a:t> </a:t>
            </a:r>
            <a:r>
              <a:rPr lang="ru-RU" sz="1900" b="0" i="0" err="1">
                <a:effectLst/>
                <a:latin typeface="Roboto" panose="02000000000000000000" pitchFamily="2" charset="0"/>
              </a:rPr>
              <a:t>биосинтезде</a:t>
            </a:r>
            <a:r>
              <a:rPr lang="ru-RU" sz="1900" b="0" i="0">
                <a:effectLst/>
                <a:latin typeface="Roboto" panose="02000000000000000000" pitchFamily="2" charset="0"/>
              </a:rPr>
              <a:t> </a:t>
            </a:r>
            <a:r>
              <a:rPr lang="ru-RU" sz="1900" b="0" i="0" err="1">
                <a:effectLst/>
                <a:latin typeface="Roboto" panose="02000000000000000000" pitchFamily="2" charset="0"/>
              </a:rPr>
              <a:t>ортада</a:t>
            </a:r>
            <a:r>
              <a:rPr lang="ru-RU" sz="1900" b="0" i="0">
                <a:effectLst/>
                <a:latin typeface="Roboto" panose="02000000000000000000" pitchFamily="2" charset="0"/>
              </a:rPr>
              <a:t> целлюлоза, </a:t>
            </a:r>
            <a:r>
              <a:rPr lang="ru-RU" sz="1900" b="0" i="0" err="1">
                <a:effectLst/>
                <a:latin typeface="Roboto" panose="02000000000000000000" pitchFamily="2" charset="0"/>
              </a:rPr>
              <a:t>аллиполитикалық</a:t>
            </a:r>
            <a:r>
              <a:rPr lang="ru-RU" sz="1900" b="0" i="0">
                <a:effectLst/>
                <a:latin typeface="Roboto" panose="02000000000000000000" pitchFamily="2" charset="0"/>
              </a:rPr>
              <a:t> </a:t>
            </a:r>
            <a:r>
              <a:rPr lang="ru-RU" sz="1900" b="0" i="0" err="1">
                <a:effectLst/>
                <a:latin typeface="Roboto" panose="02000000000000000000" pitchFamily="2" charset="0"/>
              </a:rPr>
              <a:t>ферменттің</a:t>
            </a:r>
            <a:r>
              <a:rPr lang="ru-RU" sz="1900" b="0" i="0">
                <a:effectLst/>
                <a:latin typeface="Roboto" panose="02000000000000000000" pitchFamily="2" charset="0"/>
              </a:rPr>
              <a:t> </a:t>
            </a:r>
            <a:r>
              <a:rPr lang="ru-RU" sz="1900" b="0" i="0" err="1">
                <a:effectLst/>
                <a:latin typeface="Roboto" panose="02000000000000000000" pitchFamily="2" charset="0"/>
              </a:rPr>
              <a:t>биосинтезінде-липидтер</a:t>
            </a:r>
            <a:r>
              <a:rPr lang="ru-RU" sz="1900" b="0" i="0">
                <a:effectLst/>
                <a:latin typeface="Roboto" panose="02000000000000000000" pitchFamily="2" charset="0"/>
              </a:rPr>
              <a:t> </a:t>
            </a:r>
            <a:r>
              <a:rPr lang="ru-RU" sz="1900" b="0" i="0" err="1">
                <a:effectLst/>
                <a:latin typeface="Roboto" panose="02000000000000000000" pitchFamily="2" charset="0"/>
              </a:rPr>
              <a:t>болады</a:t>
            </a:r>
            <a:r>
              <a:rPr lang="ru-RU" sz="1900" b="0" i="0">
                <a:effectLst/>
                <a:latin typeface="Roboto" panose="02000000000000000000" pitchFamily="2" charset="0"/>
              </a:rPr>
              <a:t>. Қоректік орта </a:t>
            </a:r>
            <a:r>
              <a:rPr lang="ru-RU" sz="1900" b="0" i="0" err="1">
                <a:effectLst/>
                <a:latin typeface="Roboto" panose="02000000000000000000" pitchFamily="2" charset="0"/>
              </a:rPr>
              <a:t>құрамында</a:t>
            </a:r>
            <a:r>
              <a:rPr lang="ru-RU" sz="1900" b="0" i="0">
                <a:effectLst/>
                <a:latin typeface="Roboto" panose="02000000000000000000" pitchFamily="2" charset="0"/>
              </a:rPr>
              <a:t> макро </a:t>
            </a:r>
            <a:r>
              <a:rPr lang="ru-RU" sz="1900" b="0" i="0" err="1">
                <a:effectLst/>
                <a:latin typeface="Roboto" panose="02000000000000000000" pitchFamily="2" charset="0"/>
              </a:rPr>
              <a:t>және</a:t>
            </a:r>
            <a:r>
              <a:rPr lang="ru-RU" sz="1900" b="0" i="0">
                <a:effectLst/>
                <a:latin typeface="Roboto" panose="02000000000000000000" pitchFamily="2" charset="0"/>
              </a:rPr>
              <a:t> микроэлемент </a:t>
            </a:r>
            <a:r>
              <a:rPr lang="ru-RU" sz="1900" b="0" i="0" err="1">
                <a:effectLst/>
                <a:latin typeface="Roboto" panose="02000000000000000000" pitchFamily="2" charset="0"/>
              </a:rPr>
              <a:t>түрлері</a:t>
            </a:r>
            <a:r>
              <a:rPr lang="ru-RU" sz="1900" b="0" i="0">
                <a:effectLst/>
                <a:latin typeface="Roboto" panose="02000000000000000000" pitchFamily="2" charset="0"/>
              </a:rPr>
              <a:t> болу керек.</a:t>
            </a:r>
            <a:br>
              <a:rPr lang="ru-RU" sz="1900" b="0" i="0">
                <a:effectLst/>
                <a:latin typeface="Roboto" panose="02000000000000000000" pitchFamily="2" charset="0"/>
              </a:rPr>
            </a:br>
            <a:endParaRPr lang="ru-RU" sz="1900" b="0" i="0">
              <a:effectLst/>
              <a:latin typeface="Roboto" panose="02000000000000000000" pitchFamily="2" charset="0"/>
            </a:endParaRPr>
          </a:p>
          <a:p>
            <a:pPr>
              <a:lnSpc>
                <a:spcPct val="90000"/>
              </a:lnSpc>
            </a:pPr>
            <a:br>
              <a:rPr lang="ru-RU" sz="1900"/>
            </a:br>
            <a:endParaRPr lang="ru-KZ" sz="1900"/>
          </a:p>
        </p:txBody>
      </p:sp>
    </p:spTree>
    <p:extLst>
      <p:ext uri="{BB962C8B-B14F-4D97-AF65-F5344CB8AC3E}">
        <p14:creationId xmlns:p14="http://schemas.microsoft.com/office/powerpoint/2010/main" val="177996127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51E68233-D782-4EAE-B325-196334D99EA0}"/>
              </a:ext>
            </a:extLst>
          </p:cNvPr>
          <p:cNvSpPr>
            <a:spLocks noGrp="1"/>
          </p:cNvSpPr>
          <p:nvPr>
            <p:ph type="title"/>
          </p:nvPr>
        </p:nvSpPr>
        <p:spPr>
          <a:xfrm>
            <a:off x="653143" y="1645920"/>
            <a:ext cx="3522879" cy="4470821"/>
          </a:xfrm>
        </p:spPr>
        <p:txBody>
          <a:bodyPr>
            <a:normAutofit/>
          </a:bodyPr>
          <a:lstStyle/>
          <a:p>
            <a:pPr algn="r"/>
            <a:r>
              <a:rPr lang="ru-RU" sz="3900">
                <a:solidFill>
                  <a:srgbClr val="FFFFFF"/>
                </a:solidFill>
                <a:latin typeface="Roboto" panose="02000000000000000000" pitchFamily="2" charset="0"/>
              </a:rPr>
              <a:t>Ферментация</a:t>
            </a:r>
            <a:endParaRPr lang="ru-KZ" sz="3900">
              <a:solidFill>
                <a:srgbClr val="FFFFFF"/>
              </a:solidFill>
            </a:endParaRPr>
          </a:p>
        </p:txBody>
      </p:sp>
      <p:sp>
        <p:nvSpPr>
          <p:cNvPr id="3" name="Объект 2">
            <a:extLst>
              <a:ext uri="{FF2B5EF4-FFF2-40B4-BE49-F238E27FC236}">
                <a16:creationId xmlns:a16="http://schemas.microsoft.com/office/drawing/2014/main" id="{3986C002-0944-4A66-82F1-09DFDDE23C7C}"/>
              </a:ext>
            </a:extLst>
          </p:cNvPr>
          <p:cNvSpPr>
            <a:spLocks noGrp="1"/>
          </p:cNvSpPr>
          <p:nvPr>
            <p:ph idx="1"/>
          </p:nvPr>
        </p:nvSpPr>
        <p:spPr>
          <a:xfrm>
            <a:off x="5204109" y="1645920"/>
            <a:ext cx="5919503" cy="4470821"/>
          </a:xfrm>
        </p:spPr>
        <p:txBody>
          <a:bodyPr>
            <a:normAutofit/>
          </a:bodyPr>
          <a:lstStyle/>
          <a:p>
            <a:pPr marL="0" indent="0">
              <a:lnSpc>
                <a:spcPct val="90000"/>
              </a:lnSpc>
              <a:buNone/>
            </a:pPr>
            <a:br>
              <a:rPr lang="ru-RU" b="0" i="0">
                <a:effectLst/>
                <a:latin typeface="Roboto" panose="02000000000000000000" pitchFamily="2" charset="0"/>
              </a:rPr>
            </a:br>
            <a:r>
              <a:rPr lang="ru-RU" b="0" i="0" err="1">
                <a:effectLst/>
                <a:latin typeface="Roboto" panose="02000000000000000000" pitchFamily="2" charset="0"/>
              </a:rPr>
              <a:t>Ферменттің</a:t>
            </a:r>
            <a:r>
              <a:rPr lang="ru-RU" b="0" i="0">
                <a:effectLst/>
                <a:latin typeface="Roboto" panose="02000000000000000000" pitchFamily="2" charset="0"/>
              </a:rPr>
              <a:t> микроорганизм </a:t>
            </a:r>
            <a:r>
              <a:rPr lang="ru-RU" b="0" i="0" err="1">
                <a:effectLst/>
                <a:latin typeface="Roboto" panose="02000000000000000000" pitchFamily="2" charset="0"/>
              </a:rPr>
              <a:t>продуцентін</a:t>
            </a:r>
            <a:r>
              <a:rPr lang="ru-RU" b="0" i="0">
                <a:effectLst/>
                <a:latin typeface="Roboto" panose="02000000000000000000" pitchFamily="2" charset="0"/>
              </a:rPr>
              <a:t> </a:t>
            </a:r>
            <a:r>
              <a:rPr lang="ru-RU" b="0" i="0" err="1">
                <a:effectLst/>
                <a:latin typeface="Roboto" panose="02000000000000000000" pitchFamily="2" charset="0"/>
              </a:rPr>
              <a:t>өндірісте</a:t>
            </a:r>
            <a:r>
              <a:rPr lang="ru-RU" b="0" i="0">
                <a:effectLst/>
                <a:latin typeface="Roboto" panose="02000000000000000000" pitchFamily="2" charset="0"/>
              </a:rPr>
              <a:t> </a:t>
            </a:r>
            <a:r>
              <a:rPr lang="ru-RU" b="0" i="0" err="1">
                <a:effectLst/>
                <a:latin typeface="Roboto" panose="02000000000000000000" pitchFamily="2" charset="0"/>
              </a:rPr>
              <a:t>культивирлеу</a:t>
            </a:r>
            <a:r>
              <a:rPr lang="ru-RU" b="0" i="0">
                <a:effectLst/>
                <a:latin typeface="Roboto" panose="02000000000000000000" pitchFamily="2" charset="0"/>
              </a:rPr>
              <a:t> </a:t>
            </a:r>
            <a:r>
              <a:rPr lang="ru-RU" b="0" i="0" err="1">
                <a:effectLst/>
                <a:latin typeface="Roboto" panose="02000000000000000000" pitchFamily="2" charset="0"/>
              </a:rPr>
              <a:t>құрылысы</a:t>
            </a:r>
            <a:r>
              <a:rPr lang="ru-RU" b="0" i="0">
                <a:effectLst/>
                <a:latin typeface="Roboto" panose="02000000000000000000" pitchFamily="2" charset="0"/>
              </a:rPr>
              <a:t> </a:t>
            </a:r>
            <a:r>
              <a:rPr lang="ru-RU" b="0" i="0" err="1">
                <a:effectLst/>
                <a:latin typeface="Roboto" panose="02000000000000000000" pitchFamily="2" charset="0"/>
              </a:rPr>
              <a:t>әр</a:t>
            </a:r>
            <a:r>
              <a:rPr lang="ru-RU" b="0" i="0">
                <a:effectLst/>
                <a:latin typeface="Roboto" panose="02000000000000000000" pitchFamily="2" charset="0"/>
              </a:rPr>
              <a:t> </a:t>
            </a:r>
            <a:r>
              <a:rPr lang="ru-RU" b="0" i="0" err="1">
                <a:effectLst/>
                <a:latin typeface="Roboto" panose="02000000000000000000" pitchFamily="2" charset="0"/>
              </a:rPr>
              <a:t>түрлі</a:t>
            </a:r>
            <a:r>
              <a:rPr lang="ru-RU" b="0" i="0">
                <a:effectLst/>
                <a:latin typeface="Roboto" panose="02000000000000000000" pitchFamily="2" charset="0"/>
              </a:rPr>
              <a:t> </a:t>
            </a:r>
            <a:r>
              <a:rPr lang="ru-RU" b="0" i="0" err="1">
                <a:effectLst/>
                <a:latin typeface="Roboto" panose="02000000000000000000" pitchFamily="2" charset="0"/>
              </a:rPr>
              <a:t>ферменттерде</a:t>
            </a:r>
            <a:r>
              <a:rPr lang="ru-RU" b="0" i="0">
                <a:effectLst/>
                <a:latin typeface="Roboto" panose="02000000000000000000" pitchFamily="2" charset="0"/>
              </a:rPr>
              <a:t> </a:t>
            </a:r>
            <a:r>
              <a:rPr lang="ru-RU" b="0" i="0" err="1">
                <a:effectLst/>
                <a:latin typeface="Roboto" panose="02000000000000000000" pitchFamily="2" charset="0"/>
              </a:rPr>
              <a:t>периодты</a:t>
            </a:r>
            <a:r>
              <a:rPr lang="ru-RU" b="0" i="0">
                <a:effectLst/>
                <a:latin typeface="Roboto" panose="02000000000000000000" pitchFamily="2" charset="0"/>
              </a:rPr>
              <a:t> </a:t>
            </a:r>
            <a:r>
              <a:rPr lang="ru-RU" b="0" i="0" err="1">
                <a:effectLst/>
                <a:latin typeface="Roboto" panose="02000000000000000000" pitchFamily="2" charset="0"/>
              </a:rPr>
              <a:t>культивирлеу</a:t>
            </a:r>
            <a:r>
              <a:rPr lang="ru-RU" b="0" i="0">
                <a:effectLst/>
                <a:latin typeface="Roboto" panose="02000000000000000000" pitchFamily="2" charset="0"/>
              </a:rPr>
              <a:t> </a:t>
            </a:r>
            <a:r>
              <a:rPr lang="ru-RU" b="0" i="0" err="1">
                <a:effectLst/>
                <a:latin typeface="Roboto" panose="02000000000000000000" pitchFamily="2" charset="0"/>
              </a:rPr>
              <a:t>процесімен</a:t>
            </a:r>
            <a:r>
              <a:rPr lang="ru-RU" b="0" i="0">
                <a:effectLst/>
                <a:latin typeface="Roboto" panose="02000000000000000000" pitchFamily="2" charset="0"/>
              </a:rPr>
              <a:t> </a:t>
            </a:r>
            <a:r>
              <a:rPr lang="ru-RU" b="0" i="0" err="1">
                <a:effectLst/>
                <a:latin typeface="Roboto" panose="02000000000000000000" pitchFamily="2" charset="0"/>
              </a:rPr>
              <a:t>жүргізіледі</a:t>
            </a:r>
            <a:r>
              <a:rPr lang="ru-RU" b="0" i="0">
                <a:effectLst/>
                <a:latin typeface="Roboto" panose="02000000000000000000" pitchFamily="2" charset="0"/>
              </a:rPr>
              <a:t>.</a:t>
            </a:r>
            <a:br>
              <a:rPr lang="ru-RU" b="0" i="0">
                <a:effectLst/>
                <a:latin typeface="Roboto" panose="02000000000000000000" pitchFamily="2" charset="0"/>
              </a:rPr>
            </a:br>
            <a:r>
              <a:rPr lang="ru-RU" b="0" i="0" err="1">
                <a:effectLst/>
                <a:latin typeface="Roboto" panose="02000000000000000000" pitchFamily="2" charset="0"/>
              </a:rPr>
              <a:t>Көбінесе</a:t>
            </a:r>
            <a:r>
              <a:rPr lang="ru-RU" b="0" i="0">
                <a:effectLst/>
                <a:latin typeface="Roboto" panose="02000000000000000000" pitchFamily="2" charset="0"/>
              </a:rPr>
              <a:t> </a:t>
            </a:r>
            <a:r>
              <a:rPr lang="ru-RU" b="0" i="0" err="1">
                <a:effectLst/>
                <a:latin typeface="Roboto" panose="02000000000000000000" pitchFamily="2" charset="0"/>
              </a:rPr>
              <a:t>культивирлеу</a:t>
            </a:r>
            <a:r>
              <a:rPr lang="ru-RU" b="0" i="0">
                <a:effectLst/>
                <a:latin typeface="Roboto" panose="02000000000000000000" pitchFamily="2" charset="0"/>
              </a:rPr>
              <a:t> </a:t>
            </a:r>
            <a:r>
              <a:rPr lang="ru-RU" b="0" i="0" err="1">
                <a:effectLst/>
                <a:latin typeface="Roboto" panose="02000000000000000000" pitchFamily="2" charset="0"/>
              </a:rPr>
              <a:t>процесі</a:t>
            </a:r>
            <a:r>
              <a:rPr lang="ru-RU" b="0" i="0">
                <a:effectLst/>
                <a:latin typeface="Roboto" panose="02000000000000000000" pitchFamily="2" charset="0"/>
              </a:rPr>
              <a:t> </a:t>
            </a:r>
            <a:r>
              <a:rPr lang="ru-RU" b="0" i="0" err="1">
                <a:effectLst/>
                <a:latin typeface="Roboto" panose="02000000000000000000" pitchFamily="2" charset="0"/>
              </a:rPr>
              <a:t>араластырғыш</a:t>
            </a:r>
            <a:r>
              <a:rPr lang="ru-RU" b="0" i="0">
                <a:effectLst/>
                <a:latin typeface="Roboto" panose="02000000000000000000" pitchFamily="2" charset="0"/>
              </a:rPr>
              <a:t> </a:t>
            </a:r>
            <a:r>
              <a:rPr lang="ru-RU" b="0" i="0" err="1">
                <a:effectLst/>
                <a:latin typeface="Roboto" panose="02000000000000000000" pitchFamily="2" charset="0"/>
              </a:rPr>
              <a:t>қондырғымен</a:t>
            </a:r>
            <a:r>
              <a:rPr lang="ru-RU" b="0" i="0">
                <a:effectLst/>
                <a:latin typeface="Roboto" panose="02000000000000000000" pitchFamily="2" charset="0"/>
              </a:rPr>
              <a:t> </a:t>
            </a:r>
            <a:r>
              <a:rPr lang="ru-RU" b="0" i="0" err="1">
                <a:effectLst/>
                <a:latin typeface="Roboto" panose="02000000000000000000" pitchFamily="2" charset="0"/>
              </a:rPr>
              <a:t>жабдықталған</a:t>
            </a:r>
            <a:r>
              <a:rPr lang="ru-RU" b="0" i="0">
                <a:effectLst/>
                <a:latin typeface="Roboto" panose="02000000000000000000" pitchFamily="2" charset="0"/>
              </a:rPr>
              <a:t>, аэратор </a:t>
            </a:r>
            <a:r>
              <a:rPr lang="ru-RU" b="0" i="0" err="1">
                <a:effectLst/>
                <a:latin typeface="Roboto" panose="02000000000000000000" pitchFamily="2" charset="0"/>
              </a:rPr>
              <a:t>арқылы</a:t>
            </a:r>
            <a:r>
              <a:rPr lang="ru-RU" b="0" i="0">
                <a:effectLst/>
                <a:latin typeface="Roboto" panose="02000000000000000000" pitchFamily="2" charset="0"/>
              </a:rPr>
              <a:t> </a:t>
            </a:r>
            <a:r>
              <a:rPr lang="ru-RU" b="0" i="0" err="1">
                <a:effectLst/>
                <a:latin typeface="Roboto" panose="02000000000000000000" pitchFamily="2" charset="0"/>
              </a:rPr>
              <a:t>залалсызданған</a:t>
            </a:r>
            <a:r>
              <a:rPr lang="ru-RU" b="0" i="0">
                <a:effectLst/>
                <a:latin typeface="Roboto" panose="02000000000000000000" pitchFamily="2" charset="0"/>
              </a:rPr>
              <a:t> </a:t>
            </a:r>
            <a:r>
              <a:rPr lang="ru-RU" b="0" i="0" err="1">
                <a:effectLst/>
                <a:latin typeface="Roboto" panose="02000000000000000000" pitchFamily="2" charset="0"/>
              </a:rPr>
              <a:t>ауа</a:t>
            </a:r>
            <a:r>
              <a:rPr lang="ru-RU" b="0" i="0">
                <a:effectLst/>
                <a:latin typeface="Roboto" panose="02000000000000000000" pitchFamily="2" charset="0"/>
              </a:rPr>
              <a:t> </a:t>
            </a:r>
            <a:r>
              <a:rPr lang="ru-RU" b="0" i="0" err="1">
                <a:effectLst/>
                <a:latin typeface="Roboto" panose="02000000000000000000" pitchFamily="2" charset="0"/>
              </a:rPr>
              <a:t>үздіксіз</a:t>
            </a:r>
            <a:r>
              <a:rPr lang="ru-RU" b="0" i="0">
                <a:effectLst/>
                <a:latin typeface="Roboto" panose="02000000000000000000" pitchFamily="2" charset="0"/>
              </a:rPr>
              <a:t> </a:t>
            </a:r>
            <a:r>
              <a:rPr lang="ru-RU" b="0" i="0" err="1">
                <a:effectLst/>
                <a:latin typeface="Roboto" panose="02000000000000000000" pitchFamily="2" charset="0"/>
              </a:rPr>
              <a:t>беріліп</a:t>
            </a:r>
            <a:r>
              <a:rPr lang="ru-RU" b="0" i="0">
                <a:effectLst/>
                <a:latin typeface="Roboto" panose="02000000000000000000" pitchFamily="2" charset="0"/>
              </a:rPr>
              <a:t> </a:t>
            </a:r>
            <a:r>
              <a:rPr lang="ru-RU" b="0" i="0" err="1">
                <a:effectLst/>
                <a:latin typeface="Roboto" panose="02000000000000000000" pitchFamily="2" charset="0"/>
              </a:rPr>
              <a:t>отыратын</a:t>
            </a:r>
            <a:r>
              <a:rPr lang="ru-RU" b="0" i="0">
                <a:effectLst/>
                <a:latin typeface="Roboto" panose="02000000000000000000" pitchFamily="2" charset="0"/>
              </a:rPr>
              <a:t> </a:t>
            </a:r>
            <a:r>
              <a:rPr lang="ru-RU" b="0" i="0" err="1">
                <a:effectLst/>
                <a:latin typeface="Roboto" panose="02000000000000000000" pitchFamily="2" charset="0"/>
              </a:rPr>
              <a:t>ферменттер</a:t>
            </a:r>
            <a:r>
              <a:rPr lang="ru-RU" b="0" i="0">
                <a:effectLst/>
                <a:latin typeface="Roboto" panose="02000000000000000000" pitchFamily="2" charset="0"/>
              </a:rPr>
              <a:t> </a:t>
            </a:r>
            <a:r>
              <a:rPr lang="ru-RU" b="0" i="0" err="1">
                <a:effectLst/>
                <a:latin typeface="Roboto" panose="02000000000000000000" pitchFamily="2" charset="0"/>
              </a:rPr>
              <a:t>қолданылады</a:t>
            </a:r>
            <a:r>
              <a:rPr lang="ru-RU" b="0" i="0">
                <a:effectLst/>
                <a:latin typeface="Roboto" panose="02000000000000000000" pitchFamily="2" charset="0"/>
              </a:rPr>
              <a:t>. Температура, </a:t>
            </a:r>
            <a:r>
              <a:rPr lang="ru-RU" b="0" i="0" err="1">
                <a:effectLst/>
                <a:latin typeface="Roboto" panose="02000000000000000000" pitchFamily="2" charset="0"/>
              </a:rPr>
              <a:t>ауа</a:t>
            </a:r>
            <a:r>
              <a:rPr lang="ru-RU" b="0" i="0">
                <a:effectLst/>
                <a:latin typeface="Roboto" panose="02000000000000000000" pitchFamily="2" charset="0"/>
              </a:rPr>
              <a:t> </a:t>
            </a:r>
            <a:r>
              <a:rPr lang="ru-RU" b="0" i="0" err="1">
                <a:effectLst/>
                <a:latin typeface="Roboto" panose="02000000000000000000" pitchFamily="2" charset="0"/>
              </a:rPr>
              <a:t>шығыны</a:t>
            </a:r>
            <a:r>
              <a:rPr lang="ru-RU" b="0" i="0">
                <a:effectLst/>
                <a:latin typeface="Roboto" panose="02000000000000000000" pitchFamily="2" charset="0"/>
              </a:rPr>
              <a:t>, рН </a:t>
            </a:r>
            <a:r>
              <a:rPr lang="ru-RU" b="0" i="0" err="1">
                <a:effectLst/>
                <a:latin typeface="Roboto" panose="02000000000000000000" pitchFamily="2" charset="0"/>
              </a:rPr>
              <a:t>ортасы</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ферментация </a:t>
            </a:r>
            <a:r>
              <a:rPr lang="ru-RU" b="0" i="0" err="1">
                <a:effectLst/>
                <a:latin typeface="Roboto" panose="02000000000000000000" pitchFamily="2" charset="0"/>
              </a:rPr>
              <a:t>процесінің</a:t>
            </a:r>
            <a:r>
              <a:rPr lang="ru-RU" b="0" i="0">
                <a:effectLst/>
                <a:latin typeface="Roboto" panose="02000000000000000000" pitchFamily="2" charset="0"/>
              </a:rPr>
              <a:t> </a:t>
            </a:r>
            <a:r>
              <a:rPr lang="ru-RU" b="0" i="0" err="1">
                <a:effectLst/>
                <a:latin typeface="Roboto" panose="02000000000000000000" pitchFamily="2" charset="0"/>
              </a:rPr>
              <a:t>ұзақтығы</a:t>
            </a:r>
            <a:r>
              <a:rPr lang="ru-RU" b="0" i="0">
                <a:effectLst/>
                <a:latin typeface="Roboto" panose="02000000000000000000" pitchFamily="2" charset="0"/>
              </a:rPr>
              <a:t> </a:t>
            </a:r>
            <a:r>
              <a:rPr lang="ru-RU" b="0" i="0" err="1">
                <a:effectLst/>
                <a:latin typeface="Roboto" panose="02000000000000000000" pitchFamily="2" charset="0"/>
              </a:rPr>
              <a:t>өсірілетін</a:t>
            </a:r>
            <a:r>
              <a:rPr lang="ru-RU" b="0" i="0">
                <a:effectLst/>
                <a:latin typeface="Roboto" panose="02000000000000000000" pitchFamily="2" charset="0"/>
              </a:rPr>
              <a:t> микроорганизм </a:t>
            </a:r>
            <a:r>
              <a:rPr lang="ru-RU" b="0" i="0" err="1">
                <a:effectLst/>
                <a:latin typeface="Roboto" panose="02000000000000000000" pitchFamily="2" charset="0"/>
              </a:rPr>
              <a:t>продуценттің</a:t>
            </a:r>
            <a:r>
              <a:rPr lang="ru-RU" b="0" i="0">
                <a:effectLst/>
                <a:latin typeface="Roboto" panose="02000000000000000000" pitchFamily="2" charset="0"/>
              </a:rPr>
              <a:t> </a:t>
            </a:r>
            <a:r>
              <a:rPr lang="ru-RU" b="0" i="0" err="1">
                <a:effectLst/>
                <a:latin typeface="Roboto" panose="02000000000000000000" pitchFamily="2" charset="0"/>
              </a:rPr>
              <a:t>қасиетіне</a:t>
            </a:r>
            <a:r>
              <a:rPr lang="ru-RU" b="0" i="0">
                <a:effectLst/>
                <a:latin typeface="Roboto" panose="02000000000000000000" pitchFamily="2" charset="0"/>
              </a:rPr>
              <a:t> </a:t>
            </a:r>
            <a:r>
              <a:rPr lang="ru-RU" b="0" i="0" err="1">
                <a:effectLst/>
                <a:latin typeface="Roboto" panose="02000000000000000000" pitchFamily="2" charset="0"/>
              </a:rPr>
              <a:t>байланысты</a:t>
            </a:r>
            <a:r>
              <a:rPr lang="ru-RU" b="0" i="0">
                <a:effectLst/>
                <a:latin typeface="Roboto" panose="02000000000000000000" pitchFamily="2" charset="0"/>
              </a:rPr>
              <a:t> </a:t>
            </a:r>
            <a:r>
              <a:rPr lang="ru-RU" b="0" i="0" err="1">
                <a:effectLst/>
                <a:latin typeface="Roboto" panose="02000000000000000000" pitchFamily="2" charset="0"/>
              </a:rPr>
              <a:t>болады</a:t>
            </a:r>
            <a:r>
              <a:rPr lang="ru-RU" b="0" i="0">
                <a:effectLst/>
                <a:latin typeface="Roboto" panose="02000000000000000000" pitchFamily="2" charset="0"/>
              </a:rPr>
              <a:t>.</a:t>
            </a:r>
            <a:br>
              <a:rPr lang="ru-RU" b="0" i="0">
                <a:effectLst/>
                <a:latin typeface="Roboto" panose="02000000000000000000" pitchFamily="2" charset="0"/>
              </a:rPr>
            </a:br>
            <a:endParaRPr lang="ru-RU" b="0" i="0">
              <a:effectLst/>
              <a:latin typeface="Roboto" panose="02000000000000000000" pitchFamily="2" charset="0"/>
            </a:endParaRPr>
          </a:p>
          <a:p>
            <a:pPr>
              <a:lnSpc>
                <a:spcPct val="90000"/>
              </a:lnSpc>
            </a:pPr>
            <a:br>
              <a:rPr lang="ru-RU" dirty="0"/>
            </a:br>
            <a:endParaRPr lang="ru-KZ"/>
          </a:p>
        </p:txBody>
      </p:sp>
    </p:spTree>
    <p:extLst>
      <p:ext uri="{BB962C8B-B14F-4D97-AF65-F5344CB8AC3E}">
        <p14:creationId xmlns:p14="http://schemas.microsoft.com/office/powerpoint/2010/main" val="298028444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Объект 2">
            <a:extLst>
              <a:ext uri="{FF2B5EF4-FFF2-40B4-BE49-F238E27FC236}">
                <a16:creationId xmlns:a16="http://schemas.microsoft.com/office/drawing/2014/main" id="{0257F82D-F931-4997-BC97-9469D5D81B48}"/>
              </a:ext>
            </a:extLst>
          </p:cNvPr>
          <p:cNvSpPr>
            <a:spLocks noGrp="1"/>
          </p:cNvSpPr>
          <p:nvPr>
            <p:ph idx="1"/>
          </p:nvPr>
        </p:nvSpPr>
        <p:spPr>
          <a:xfrm>
            <a:off x="4975861" y="804671"/>
            <a:ext cx="6399930" cy="5248657"/>
          </a:xfrm>
        </p:spPr>
        <p:txBody>
          <a:bodyPr anchor="ctr">
            <a:normAutofit/>
          </a:bodyPr>
          <a:lstStyle/>
          <a:p>
            <a:r>
              <a:rPr lang="ru-RU" b="0" i="0">
                <a:effectLst/>
                <a:latin typeface="Roboto" panose="02000000000000000000" pitchFamily="2" charset="0"/>
              </a:rPr>
              <a:t>Фермент </a:t>
            </a:r>
            <a:r>
              <a:rPr lang="ru-RU" b="0" i="0" err="1">
                <a:effectLst/>
                <a:latin typeface="Roboto" panose="02000000000000000000" pitchFamily="2" charset="0"/>
              </a:rPr>
              <a:t>препаратын</a:t>
            </a:r>
            <a:r>
              <a:rPr lang="ru-RU" b="0" i="0">
                <a:effectLst/>
                <a:latin typeface="Roboto" panose="02000000000000000000" pitchFamily="2" charset="0"/>
              </a:rPr>
              <a:t> </a:t>
            </a:r>
            <a:r>
              <a:rPr lang="ru-RU" b="0" i="0" err="1">
                <a:effectLst/>
                <a:latin typeface="Roboto" panose="02000000000000000000" pitchFamily="2" charset="0"/>
              </a:rPr>
              <a:t>негізгі</a:t>
            </a:r>
            <a:r>
              <a:rPr lang="ru-RU" b="0" i="0">
                <a:effectLst/>
                <a:latin typeface="Roboto" panose="02000000000000000000" pitchFamily="2" charset="0"/>
              </a:rPr>
              <a:t> </a:t>
            </a:r>
            <a:r>
              <a:rPr lang="ru-RU" b="0" i="0" err="1">
                <a:effectLst/>
                <a:latin typeface="Roboto" panose="02000000000000000000" pitchFamily="2" charset="0"/>
              </a:rPr>
              <a:t>тұтынатындар</a:t>
            </a:r>
            <a:r>
              <a:rPr lang="ru-RU" b="0" i="0">
                <a:effectLst/>
                <a:latin typeface="Roboto" panose="02000000000000000000" pitchFamily="2" charset="0"/>
              </a:rPr>
              <a:t> </a:t>
            </a:r>
            <a:r>
              <a:rPr lang="ru-RU" b="0" i="0" err="1">
                <a:effectLst/>
                <a:latin typeface="Roboto" panose="02000000000000000000" pitchFamily="2" charset="0"/>
              </a:rPr>
              <a:t>болып</a:t>
            </a:r>
            <a:r>
              <a:rPr lang="ru-RU" b="0" i="0">
                <a:effectLst/>
                <a:latin typeface="Roboto" panose="02000000000000000000" pitchFamily="2" charset="0"/>
              </a:rPr>
              <a:t> </a:t>
            </a:r>
            <a:r>
              <a:rPr lang="ru-RU" b="0" i="0" err="1">
                <a:effectLst/>
                <a:latin typeface="Roboto" panose="02000000000000000000" pitchFamily="2" charset="0"/>
              </a:rPr>
              <a:t>тамақ</a:t>
            </a:r>
            <a:r>
              <a:rPr lang="ru-RU" b="0" i="0">
                <a:effectLst/>
                <a:latin typeface="Roboto" panose="02000000000000000000" pitchFamily="2" charset="0"/>
              </a:rPr>
              <a:t> </a:t>
            </a:r>
            <a:r>
              <a:rPr lang="ru-RU" b="0" i="0" err="1">
                <a:effectLst/>
                <a:latin typeface="Roboto" panose="02000000000000000000" pitchFamily="2" charset="0"/>
              </a:rPr>
              <a:t>өндірісі</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ауылшаруашылығы</a:t>
            </a:r>
            <a:r>
              <a:rPr lang="ru-RU" b="0" i="0">
                <a:effectLst/>
                <a:latin typeface="Roboto" panose="02000000000000000000" pitchFamily="2" charset="0"/>
              </a:rPr>
              <a:t> </a:t>
            </a:r>
            <a:r>
              <a:rPr lang="ru-RU" b="0" i="0" err="1">
                <a:effectLst/>
                <a:latin typeface="Roboto" panose="02000000000000000000" pitchFamily="2" charset="0"/>
              </a:rPr>
              <a:t>саналады</a:t>
            </a:r>
            <a:r>
              <a:rPr lang="ru-RU" b="0" i="0">
                <a:effectLst/>
                <a:latin typeface="Roboto" panose="02000000000000000000" pitchFamily="2" charset="0"/>
              </a:rPr>
              <a:t>.</a:t>
            </a:r>
            <a:br>
              <a:rPr lang="ru-RU" dirty="0"/>
            </a:br>
            <a:br>
              <a:rPr lang="ru-RU" dirty="0"/>
            </a:br>
            <a:r>
              <a:rPr lang="ru-RU" b="0" i="0" err="1">
                <a:effectLst/>
                <a:latin typeface="Roboto" panose="02000000000000000000" pitchFamily="2" charset="0"/>
              </a:rPr>
              <a:t>Ферменттің</a:t>
            </a:r>
            <a:r>
              <a:rPr lang="ru-RU" b="0" i="0">
                <a:effectLst/>
                <a:latin typeface="Roboto" panose="02000000000000000000" pitchFamily="2" charset="0"/>
              </a:rPr>
              <a:t> </a:t>
            </a:r>
            <a:r>
              <a:rPr lang="ru-RU" b="0" i="0" err="1">
                <a:effectLst/>
                <a:latin typeface="Roboto" panose="02000000000000000000" pitchFamily="2" charset="0"/>
              </a:rPr>
              <a:t>негізгі</a:t>
            </a:r>
            <a:r>
              <a:rPr lang="ru-RU" b="0" i="0">
                <a:effectLst/>
                <a:latin typeface="Roboto" panose="02000000000000000000" pitchFamily="2" charset="0"/>
              </a:rPr>
              <a:t> </a:t>
            </a:r>
            <a:r>
              <a:rPr lang="ru-RU" b="0" i="0" err="1">
                <a:effectLst/>
                <a:latin typeface="Roboto" panose="02000000000000000000" pitchFamily="2" charset="0"/>
              </a:rPr>
              <a:t>алынатын</a:t>
            </a:r>
            <a:r>
              <a:rPr lang="ru-RU" b="0" i="0">
                <a:effectLst/>
                <a:latin typeface="Roboto" panose="02000000000000000000" pitchFamily="2" charset="0"/>
              </a:rPr>
              <a:t> </a:t>
            </a:r>
            <a:r>
              <a:rPr lang="ru-RU" b="0" i="0" err="1">
                <a:effectLst/>
                <a:latin typeface="Roboto" panose="02000000000000000000" pitchFamily="2" charset="0"/>
              </a:rPr>
              <a:t>көзі</a:t>
            </a:r>
            <a:r>
              <a:rPr lang="ru-RU" b="0" i="0">
                <a:effectLst/>
                <a:latin typeface="Roboto" panose="02000000000000000000" pitchFamily="2" charset="0"/>
              </a:rPr>
              <a:t> </a:t>
            </a:r>
            <a:r>
              <a:rPr lang="ru-RU" b="0" i="0" err="1">
                <a:effectLst/>
                <a:latin typeface="Roboto" panose="02000000000000000000" pitchFamily="2" charset="0"/>
              </a:rPr>
              <a:t>болып</a:t>
            </a:r>
            <a:r>
              <a:rPr lang="ru-RU" b="0" i="0">
                <a:effectLst/>
                <a:latin typeface="Roboto" panose="02000000000000000000" pitchFamily="2" charset="0"/>
              </a:rPr>
              <a:t> </a:t>
            </a:r>
            <a:r>
              <a:rPr lang="ru-RU" b="0" i="0" err="1">
                <a:effectLst/>
                <a:latin typeface="Roboto" panose="02000000000000000000" pitchFamily="2" charset="0"/>
              </a:rPr>
              <a:t>микроорганизмдер</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жануарлар</a:t>
            </a:r>
            <a:r>
              <a:rPr lang="ru-RU" b="0" i="0">
                <a:effectLst/>
                <a:latin typeface="Roboto" panose="02000000000000000000" pitchFamily="2" charset="0"/>
              </a:rPr>
              <a:t> мен </a:t>
            </a:r>
            <a:r>
              <a:rPr lang="ru-RU" b="0" i="0" err="1">
                <a:effectLst/>
                <a:latin typeface="Roboto" panose="02000000000000000000" pitchFamily="2" charset="0"/>
              </a:rPr>
              <a:t>өсімдіктердің</a:t>
            </a:r>
            <a:r>
              <a:rPr lang="ru-RU" b="0" i="0">
                <a:effectLst/>
                <a:latin typeface="Roboto" panose="02000000000000000000" pitchFamily="2" charset="0"/>
              </a:rPr>
              <a:t> </a:t>
            </a:r>
            <a:r>
              <a:rPr lang="ru-RU" b="0" i="0" err="1">
                <a:effectLst/>
                <a:latin typeface="Roboto" panose="02000000000000000000" pitchFamily="2" charset="0"/>
              </a:rPr>
              <a:t>мүшелері</a:t>
            </a:r>
            <a:r>
              <a:rPr lang="ru-RU" b="0" i="0">
                <a:effectLst/>
                <a:latin typeface="Roboto" panose="02000000000000000000" pitchFamily="2" charset="0"/>
              </a:rPr>
              <a:t> мен </a:t>
            </a:r>
            <a:r>
              <a:rPr lang="ru-RU" b="0" i="0" err="1">
                <a:effectLst/>
                <a:latin typeface="Roboto" panose="02000000000000000000" pitchFamily="2" charset="0"/>
              </a:rPr>
              <a:t>ұлпасы</a:t>
            </a:r>
            <a:r>
              <a:rPr lang="ru-RU" b="0" i="0">
                <a:effectLst/>
                <a:latin typeface="Roboto" panose="02000000000000000000" pitchFamily="2" charset="0"/>
              </a:rPr>
              <a:t> </a:t>
            </a:r>
            <a:r>
              <a:rPr lang="ru-RU" b="0" i="0" err="1">
                <a:effectLst/>
                <a:latin typeface="Roboto" panose="02000000000000000000" pitchFamily="2" charset="0"/>
              </a:rPr>
              <a:t>саналады</a:t>
            </a:r>
            <a:r>
              <a:rPr lang="ru-RU" b="0" i="0">
                <a:effectLst/>
                <a:latin typeface="Roboto" panose="02000000000000000000" pitchFamily="2" charset="0"/>
              </a:rPr>
              <a:t>.</a:t>
            </a:r>
            <a:endParaRPr lang="ru-KZ" dirty="0"/>
          </a:p>
        </p:txBody>
      </p:sp>
    </p:spTree>
    <p:extLst>
      <p:ext uri="{BB962C8B-B14F-4D97-AF65-F5344CB8AC3E}">
        <p14:creationId xmlns:p14="http://schemas.microsoft.com/office/powerpoint/2010/main" val="296313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Объект 2">
            <a:extLst>
              <a:ext uri="{FF2B5EF4-FFF2-40B4-BE49-F238E27FC236}">
                <a16:creationId xmlns:a16="http://schemas.microsoft.com/office/drawing/2014/main" id="{19CCEB6F-7BBC-41CB-A6F7-DB88FC788F02}"/>
              </a:ext>
            </a:extLst>
          </p:cNvPr>
          <p:cNvSpPr>
            <a:spLocks noGrp="1"/>
          </p:cNvSpPr>
          <p:nvPr>
            <p:ph idx="1"/>
          </p:nvPr>
        </p:nvSpPr>
        <p:spPr>
          <a:xfrm>
            <a:off x="4975861" y="804671"/>
            <a:ext cx="6399930" cy="5248657"/>
          </a:xfrm>
        </p:spPr>
        <p:txBody>
          <a:bodyPr anchor="ctr">
            <a:normAutofit/>
          </a:bodyPr>
          <a:lstStyle/>
          <a:p>
            <a:pPr>
              <a:lnSpc>
                <a:spcPct val="90000"/>
              </a:lnSpc>
            </a:pPr>
            <a:br>
              <a:rPr lang="ru-RU" dirty="0"/>
            </a:br>
            <a:r>
              <a:rPr lang="ru-RU" b="0" i="0" dirty="0" err="1">
                <a:effectLst/>
                <a:latin typeface="Roboto" panose="02000000000000000000" pitchFamily="2" charset="0"/>
              </a:rPr>
              <a:t>Техникалық</a:t>
            </a:r>
            <a:r>
              <a:rPr lang="ru-RU" b="0" i="0" dirty="0">
                <a:effectLst/>
                <a:latin typeface="Roboto" panose="02000000000000000000" pitchFamily="2" charset="0"/>
              </a:rPr>
              <a:t> </a:t>
            </a:r>
            <a:r>
              <a:rPr lang="ru-RU" b="0" i="0" dirty="0" err="1">
                <a:effectLst/>
                <a:latin typeface="Roboto" panose="02000000000000000000" pitchFamily="2" charset="0"/>
              </a:rPr>
              <a:t>препаратты</a:t>
            </a:r>
            <a:r>
              <a:rPr lang="ru-RU" b="0" i="0" dirty="0">
                <a:effectLst/>
                <a:latin typeface="Roboto" panose="02000000000000000000" pitchFamily="2" charset="0"/>
              </a:rPr>
              <a:t> </a:t>
            </a:r>
            <a:r>
              <a:rPr lang="ru-RU" b="0" i="0" dirty="0" err="1">
                <a:effectLst/>
                <a:latin typeface="Roboto" panose="02000000000000000000" pitchFamily="2" charset="0"/>
              </a:rPr>
              <a:t>алу</a:t>
            </a:r>
            <a:r>
              <a:rPr lang="ru-RU" b="0" i="0" dirty="0">
                <a:effectLst/>
                <a:latin typeface="Roboto" panose="02000000000000000000" pitchFamily="2" charset="0"/>
              </a:rPr>
              <a:t> </a:t>
            </a:r>
            <a:r>
              <a:rPr lang="ru-RU" b="0" i="0" dirty="0" err="1">
                <a:effectLst/>
                <a:latin typeface="Roboto" panose="02000000000000000000" pitchFamily="2" charset="0"/>
              </a:rPr>
              <a:t>үшін</a:t>
            </a:r>
            <a:r>
              <a:rPr lang="ru-RU" b="0" i="0" dirty="0">
                <a:effectLst/>
                <a:latin typeface="Roboto" panose="02000000000000000000" pitchFamily="2" charset="0"/>
              </a:rPr>
              <a:t> </a:t>
            </a:r>
            <a:r>
              <a:rPr lang="ru-RU" b="0" i="0" dirty="0" err="1">
                <a:effectLst/>
                <a:latin typeface="Roboto" panose="02000000000000000000" pitchFamily="2" charset="0"/>
              </a:rPr>
              <a:t>культуралды</a:t>
            </a:r>
            <a:r>
              <a:rPr lang="ru-RU" b="0" i="0" dirty="0">
                <a:effectLst/>
                <a:latin typeface="Roboto" panose="02000000000000000000" pitchFamily="2" charset="0"/>
              </a:rPr>
              <a:t> </a:t>
            </a:r>
            <a:r>
              <a:rPr lang="ru-RU" b="0" i="0" dirty="0" err="1">
                <a:effectLst/>
                <a:latin typeface="Roboto" panose="02000000000000000000" pitchFamily="2" charset="0"/>
              </a:rPr>
              <a:t>сұйықтықты</a:t>
            </a:r>
            <a:r>
              <a:rPr lang="ru-RU" b="0" i="0" dirty="0">
                <a:effectLst/>
                <a:latin typeface="Roboto" panose="02000000000000000000" pitchFamily="2" charset="0"/>
              </a:rPr>
              <a:t> </a:t>
            </a:r>
            <a:r>
              <a:rPr lang="ru-RU" b="0" i="0" dirty="0" err="1">
                <a:effectLst/>
                <a:latin typeface="Roboto" panose="02000000000000000000" pitchFamily="2" charset="0"/>
              </a:rPr>
              <a:t>биомассадан</a:t>
            </a:r>
            <a:r>
              <a:rPr lang="ru-RU" b="0" i="0" dirty="0">
                <a:effectLst/>
                <a:latin typeface="Roboto" panose="02000000000000000000" pitchFamily="2" charset="0"/>
              </a:rPr>
              <a:t> </a:t>
            </a:r>
            <a:r>
              <a:rPr lang="ru-RU" b="0" i="0" dirty="0" err="1">
                <a:effectLst/>
                <a:latin typeface="Roboto" panose="02000000000000000000" pitchFamily="2" charset="0"/>
              </a:rPr>
              <a:t>бөледі</a:t>
            </a:r>
            <a:r>
              <a:rPr lang="ru-RU" b="0" i="0" dirty="0">
                <a:effectLst/>
                <a:latin typeface="Roboto" panose="02000000000000000000" pitchFamily="2" charset="0"/>
              </a:rPr>
              <a:t>, </a:t>
            </a:r>
            <a:r>
              <a:rPr lang="ru-RU" b="0" i="0" dirty="0" err="1">
                <a:effectLst/>
                <a:latin typeface="Roboto" panose="02000000000000000000" pitchFamily="2" charset="0"/>
              </a:rPr>
              <a:t>содан</a:t>
            </a:r>
            <a:r>
              <a:rPr lang="ru-RU" b="0" i="0" dirty="0">
                <a:effectLst/>
                <a:latin typeface="Roboto" panose="02000000000000000000" pitchFamily="2" charset="0"/>
              </a:rPr>
              <a:t> </a:t>
            </a:r>
            <a:r>
              <a:rPr lang="ru-RU" b="0" i="0" dirty="0" err="1">
                <a:effectLst/>
                <a:latin typeface="Roboto" panose="02000000000000000000" pitchFamily="2" charset="0"/>
              </a:rPr>
              <a:t>соң</a:t>
            </a:r>
            <a:r>
              <a:rPr lang="ru-RU" b="0" i="0" dirty="0">
                <a:effectLst/>
                <a:latin typeface="Roboto" panose="02000000000000000000" pitchFamily="2" charset="0"/>
              </a:rPr>
              <a:t> 25-30</a:t>
            </a:r>
            <a:r>
              <a:rPr lang="en-US" b="0" i="0" dirty="0">
                <a:effectLst/>
                <a:latin typeface="Roboto" panose="02000000000000000000" pitchFamily="2" charset="0"/>
              </a:rPr>
              <a:t>º</a:t>
            </a:r>
            <a:r>
              <a:rPr lang="ru-RU" b="0" i="0" dirty="0">
                <a:effectLst/>
                <a:latin typeface="Roboto" panose="02000000000000000000" pitchFamily="2" charset="0"/>
              </a:rPr>
              <a:t>С </a:t>
            </a:r>
            <a:r>
              <a:rPr lang="ru-RU" b="0" i="0" dirty="0" err="1">
                <a:effectLst/>
                <a:latin typeface="Roboto" panose="02000000000000000000" pitchFamily="2" charset="0"/>
              </a:rPr>
              <a:t>температурада</a:t>
            </a:r>
            <a:r>
              <a:rPr lang="ru-RU" b="0" i="0" dirty="0">
                <a:effectLst/>
                <a:latin typeface="Roboto" panose="02000000000000000000" pitchFamily="2" charset="0"/>
              </a:rPr>
              <a:t> вакуум </a:t>
            </a:r>
            <a:r>
              <a:rPr lang="ru-RU" b="0" i="0" dirty="0" err="1">
                <a:effectLst/>
                <a:latin typeface="Roboto" panose="02000000000000000000" pitchFamily="2" charset="0"/>
              </a:rPr>
              <a:t>буландырғыш</a:t>
            </a:r>
            <a:r>
              <a:rPr lang="ru-RU" b="0" i="0" dirty="0">
                <a:effectLst/>
                <a:latin typeface="Roboto" panose="02000000000000000000" pitchFamily="2" charset="0"/>
              </a:rPr>
              <a:t> </a:t>
            </a:r>
            <a:r>
              <a:rPr lang="ru-RU" b="0" i="0" dirty="0" err="1">
                <a:effectLst/>
                <a:latin typeface="Roboto" panose="02000000000000000000" pitchFamily="2" charset="0"/>
              </a:rPr>
              <a:t>аппаратта</a:t>
            </a:r>
            <a:r>
              <a:rPr lang="ru-RU" b="0" i="0" dirty="0">
                <a:effectLst/>
                <a:latin typeface="Roboto" panose="02000000000000000000" pitchFamily="2" charset="0"/>
              </a:rPr>
              <a:t> </a:t>
            </a:r>
            <a:r>
              <a:rPr lang="ru-RU" b="0" i="0" dirty="0" err="1">
                <a:effectLst/>
                <a:latin typeface="Roboto" panose="02000000000000000000" pitchFamily="2" charset="0"/>
              </a:rPr>
              <a:t>құрғақ</a:t>
            </a:r>
            <a:r>
              <a:rPr lang="ru-RU" b="0" i="0" dirty="0">
                <a:effectLst/>
                <a:latin typeface="Roboto" panose="02000000000000000000" pitchFamily="2" charset="0"/>
              </a:rPr>
              <a:t> </a:t>
            </a:r>
            <a:r>
              <a:rPr lang="ru-RU" b="0" i="0" dirty="0" err="1">
                <a:effectLst/>
                <a:latin typeface="Roboto" panose="02000000000000000000" pitchFamily="2" charset="0"/>
              </a:rPr>
              <a:t>заттың</a:t>
            </a:r>
            <a:r>
              <a:rPr lang="ru-RU" b="0" i="0" dirty="0">
                <a:effectLst/>
                <a:latin typeface="Roboto" panose="02000000000000000000" pitchFamily="2" charset="0"/>
              </a:rPr>
              <a:t> </a:t>
            </a:r>
            <a:r>
              <a:rPr lang="ru-RU" b="0" i="0" dirty="0" err="1">
                <a:effectLst/>
                <a:latin typeface="Roboto" panose="02000000000000000000" pitchFamily="2" charset="0"/>
              </a:rPr>
              <a:t>көлемі</a:t>
            </a:r>
            <a:r>
              <a:rPr lang="ru-RU" b="0" i="0" dirty="0">
                <a:effectLst/>
                <a:latin typeface="Roboto" panose="02000000000000000000" pitchFamily="2" charset="0"/>
              </a:rPr>
              <a:t> 50% </a:t>
            </a:r>
            <a:r>
              <a:rPr lang="ru-RU" b="0" i="0" dirty="0" err="1">
                <a:effectLst/>
                <a:latin typeface="Roboto" panose="02000000000000000000" pitchFamily="2" charset="0"/>
              </a:rPr>
              <a:t>болғанша</a:t>
            </a:r>
            <a:r>
              <a:rPr lang="ru-RU" b="0" i="0" dirty="0">
                <a:effectLst/>
                <a:latin typeface="Roboto" panose="02000000000000000000" pitchFamily="2" charset="0"/>
              </a:rPr>
              <a:t> </a:t>
            </a:r>
            <a:r>
              <a:rPr lang="ru-RU" b="0" i="0" dirty="0" err="1">
                <a:effectLst/>
                <a:latin typeface="Roboto" panose="02000000000000000000" pitchFamily="2" charset="0"/>
              </a:rPr>
              <a:t>концентрлейді</a:t>
            </a:r>
            <a:r>
              <a:rPr lang="ru-RU" b="0" i="0" dirty="0">
                <a:effectLst/>
                <a:latin typeface="Roboto" panose="02000000000000000000" pitchFamily="2" charset="0"/>
              </a:rPr>
              <a:t>. </a:t>
            </a:r>
            <a:r>
              <a:rPr lang="ru-RU" b="0" i="0" dirty="0" err="1">
                <a:effectLst/>
                <a:latin typeface="Roboto" panose="02000000000000000000" pitchFamily="2" charset="0"/>
              </a:rPr>
              <a:t>Буландырудан</a:t>
            </a:r>
            <a:r>
              <a:rPr lang="ru-RU" b="0" i="0" dirty="0">
                <a:effectLst/>
                <a:latin typeface="Roboto" panose="02000000000000000000" pitchFamily="2" charset="0"/>
              </a:rPr>
              <a:t> </a:t>
            </a:r>
            <a:r>
              <a:rPr lang="ru-RU" b="0" i="0" dirty="0" err="1">
                <a:effectLst/>
                <a:latin typeface="Roboto" panose="02000000000000000000" pitchFamily="2" charset="0"/>
              </a:rPr>
              <a:t>кейін</a:t>
            </a:r>
            <a:r>
              <a:rPr lang="ru-RU" b="0" i="0" dirty="0">
                <a:effectLst/>
                <a:latin typeface="Roboto" panose="02000000000000000000" pitchFamily="2" charset="0"/>
              </a:rPr>
              <a:t> </a:t>
            </a:r>
            <a:r>
              <a:rPr lang="ru-RU" b="0" i="0" dirty="0" err="1">
                <a:effectLst/>
                <a:latin typeface="Roboto" panose="02000000000000000000" pitchFamily="2" charset="0"/>
              </a:rPr>
              <a:t>келіп</a:t>
            </a:r>
            <a:r>
              <a:rPr lang="ru-RU" b="0" i="0" dirty="0">
                <a:effectLst/>
                <a:latin typeface="Roboto" panose="02000000000000000000" pitchFamily="2" charset="0"/>
              </a:rPr>
              <a:t> </a:t>
            </a:r>
            <a:r>
              <a:rPr lang="ru-RU" b="0" i="0" dirty="0" err="1">
                <a:effectLst/>
                <a:latin typeface="Roboto" panose="02000000000000000000" pitchFamily="2" charset="0"/>
              </a:rPr>
              <a:t>түскен</a:t>
            </a:r>
            <a:r>
              <a:rPr lang="ru-RU" b="0" i="0" dirty="0">
                <a:effectLst/>
                <a:latin typeface="Roboto" panose="02000000000000000000" pitchFamily="2" charset="0"/>
              </a:rPr>
              <a:t> </a:t>
            </a:r>
            <a:r>
              <a:rPr lang="ru-RU" b="0" i="0" dirty="0" err="1">
                <a:effectLst/>
                <a:latin typeface="Roboto" panose="02000000000000000000" pitchFamily="2" charset="0"/>
              </a:rPr>
              <a:t>тұнбаны</a:t>
            </a:r>
            <a:r>
              <a:rPr lang="ru-RU" b="0" i="0" dirty="0">
                <a:effectLst/>
                <a:latin typeface="Roboto" panose="02000000000000000000" pitchFamily="2" charset="0"/>
              </a:rPr>
              <a:t> </a:t>
            </a:r>
            <a:r>
              <a:rPr lang="ru-RU" b="0" i="0" dirty="0" err="1">
                <a:effectLst/>
                <a:latin typeface="Roboto" panose="02000000000000000000" pitchFamily="2" charset="0"/>
              </a:rPr>
              <a:t>сепарирлеуге</a:t>
            </a:r>
            <a:r>
              <a:rPr lang="ru-RU" b="0" i="0" dirty="0">
                <a:effectLst/>
                <a:latin typeface="Roboto" panose="02000000000000000000" pitchFamily="2" charset="0"/>
              </a:rPr>
              <a:t> </a:t>
            </a:r>
            <a:r>
              <a:rPr lang="ru-RU" b="0" i="0" dirty="0" err="1">
                <a:effectLst/>
                <a:latin typeface="Roboto" panose="02000000000000000000" pitchFamily="2" charset="0"/>
              </a:rPr>
              <a:t>жіберіледі</a:t>
            </a:r>
            <a:r>
              <a:rPr lang="ru-RU" b="0" i="0" dirty="0">
                <a:effectLst/>
                <a:latin typeface="Roboto" panose="02000000000000000000" pitchFamily="2" charset="0"/>
              </a:rPr>
              <a:t>. Фермент </a:t>
            </a:r>
            <a:r>
              <a:rPr lang="ru-RU" b="0" i="0" dirty="0" err="1">
                <a:effectLst/>
                <a:latin typeface="Roboto" panose="02000000000000000000" pitchFamily="2" charset="0"/>
              </a:rPr>
              <a:t>концентратына</a:t>
            </a:r>
            <a:r>
              <a:rPr lang="ru-RU" b="0" i="0" dirty="0">
                <a:effectLst/>
                <a:latin typeface="Roboto" panose="02000000000000000000" pitchFamily="2" charset="0"/>
              </a:rPr>
              <a:t> натрий </a:t>
            </a:r>
            <a:r>
              <a:rPr lang="ru-RU" b="0" i="0" dirty="0" err="1">
                <a:effectLst/>
                <a:latin typeface="Roboto" panose="02000000000000000000" pitchFamily="2" charset="0"/>
              </a:rPr>
              <a:t>хлоридінің</a:t>
            </a:r>
            <a:r>
              <a:rPr lang="ru-RU" b="0" i="0" dirty="0">
                <a:effectLst/>
                <a:latin typeface="Roboto" panose="02000000000000000000" pitchFamily="2" charset="0"/>
              </a:rPr>
              <a:t> </a:t>
            </a:r>
            <a:r>
              <a:rPr lang="ru-RU" b="0" i="0" dirty="0" err="1">
                <a:effectLst/>
                <a:latin typeface="Roboto" panose="02000000000000000000" pitchFamily="2" charset="0"/>
              </a:rPr>
              <a:t>белгілі</a:t>
            </a:r>
            <a:r>
              <a:rPr lang="ru-RU" b="0" i="0" dirty="0">
                <a:effectLst/>
                <a:latin typeface="Roboto" panose="02000000000000000000" pitchFamily="2" charset="0"/>
              </a:rPr>
              <a:t> </a:t>
            </a:r>
            <a:r>
              <a:rPr lang="ru-RU" b="0" i="0" dirty="0" err="1">
                <a:effectLst/>
                <a:latin typeface="Roboto" panose="02000000000000000000" pitchFamily="2" charset="0"/>
              </a:rPr>
              <a:t>мөлшерін</a:t>
            </a:r>
            <a:r>
              <a:rPr lang="ru-RU" b="0" i="0" dirty="0">
                <a:effectLst/>
                <a:latin typeface="Roboto" panose="02000000000000000000" pitchFamily="2" charset="0"/>
              </a:rPr>
              <a:t> </a:t>
            </a:r>
            <a:r>
              <a:rPr lang="ru-RU" b="0" i="0" dirty="0" err="1">
                <a:effectLst/>
                <a:latin typeface="Roboto" panose="02000000000000000000" pitchFamily="2" charset="0"/>
              </a:rPr>
              <a:t>құяды</a:t>
            </a:r>
            <a:r>
              <a:rPr lang="ru-RU" b="0" i="0" dirty="0">
                <a:effectLst/>
                <a:latin typeface="Roboto" panose="02000000000000000000" pitchFamily="2" charset="0"/>
              </a:rPr>
              <a:t>. </a:t>
            </a:r>
            <a:r>
              <a:rPr lang="ru-RU" b="0" i="0" dirty="0" err="1">
                <a:effectLst/>
                <a:latin typeface="Roboto" panose="02000000000000000000" pitchFamily="2" charset="0"/>
              </a:rPr>
              <a:t>Алынған</a:t>
            </a:r>
            <a:r>
              <a:rPr lang="ru-RU" b="0" i="0" dirty="0">
                <a:effectLst/>
                <a:latin typeface="Roboto" panose="02000000000000000000" pitchFamily="2" charset="0"/>
              </a:rPr>
              <a:t> </a:t>
            </a:r>
            <a:r>
              <a:rPr lang="ru-RU" b="0" i="0" dirty="0" err="1">
                <a:effectLst/>
                <a:latin typeface="Roboto" panose="02000000000000000000" pitchFamily="2" charset="0"/>
              </a:rPr>
              <a:t>стандартты</a:t>
            </a:r>
            <a:r>
              <a:rPr lang="ru-RU" b="0" i="0" dirty="0">
                <a:effectLst/>
                <a:latin typeface="Roboto" panose="02000000000000000000" pitchFamily="2" charset="0"/>
              </a:rPr>
              <a:t> сироп </a:t>
            </a:r>
            <a:r>
              <a:rPr lang="ru-RU" b="0" i="0" dirty="0" err="1">
                <a:effectLst/>
                <a:latin typeface="Roboto" panose="02000000000000000000" pitchFamily="2" charset="0"/>
              </a:rPr>
              <a:t>тазартылған</a:t>
            </a:r>
            <a:r>
              <a:rPr lang="ru-RU" b="0" i="0" dirty="0">
                <a:effectLst/>
                <a:latin typeface="Roboto" panose="02000000000000000000" pitchFamily="2" charset="0"/>
              </a:rPr>
              <a:t> </a:t>
            </a:r>
            <a:r>
              <a:rPr lang="ru-RU" b="0" i="0" dirty="0" err="1">
                <a:effectLst/>
                <a:latin typeface="Roboto" panose="02000000000000000000" pitchFamily="2" charset="0"/>
              </a:rPr>
              <a:t>дәрежесі</a:t>
            </a:r>
            <a:r>
              <a:rPr lang="ru-RU" b="0" i="0" dirty="0">
                <a:effectLst/>
                <a:latin typeface="Roboto" panose="02000000000000000000" pitchFamily="2" charset="0"/>
              </a:rPr>
              <a:t> </a:t>
            </a:r>
            <a:r>
              <a:rPr lang="ru-RU" b="0" i="0" dirty="0" err="1">
                <a:effectLst/>
                <a:latin typeface="Roboto" panose="02000000000000000000" pitchFamily="2" charset="0"/>
              </a:rPr>
              <a:t>бойынша</a:t>
            </a:r>
            <a:r>
              <a:rPr lang="ru-RU" b="0" i="0" dirty="0">
                <a:effectLst/>
                <a:latin typeface="Roboto" panose="02000000000000000000" pitchFamily="2" charset="0"/>
              </a:rPr>
              <a:t> «Г2х» </a:t>
            </a:r>
            <a:r>
              <a:rPr lang="ru-RU" b="0" i="0" dirty="0" err="1">
                <a:effectLst/>
                <a:latin typeface="Roboto" panose="02000000000000000000" pitchFamily="2" charset="0"/>
              </a:rPr>
              <a:t>индекске</a:t>
            </a:r>
            <a:r>
              <a:rPr lang="ru-RU" b="0" i="0" dirty="0">
                <a:effectLst/>
                <a:latin typeface="Roboto" panose="02000000000000000000" pitchFamily="2" charset="0"/>
              </a:rPr>
              <a:t> </a:t>
            </a:r>
            <a:r>
              <a:rPr lang="ru-RU" b="0" i="0" dirty="0" err="1">
                <a:effectLst/>
                <a:latin typeface="Roboto" panose="02000000000000000000" pitchFamily="2" charset="0"/>
              </a:rPr>
              <a:t>ие</a:t>
            </a:r>
            <a:r>
              <a:rPr lang="ru-RU" b="0" i="0" dirty="0">
                <a:effectLst/>
                <a:latin typeface="Roboto" panose="02000000000000000000" pitchFamily="2" charset="0"/>
              </a:rPr>
              <a:t> </a:t>
            </a:r>
            <a:r>
              <a:rPr lang="ru-RU" b="0" i="0" dirty="0" err="1">
                <a:effectLst/>
                <a:latin typeface="Roboto" panose="02000000000000000000" pitchFamily="2" charset="0"/>
              </a:rPr>
              <a:t>болады</a:t>
            </a:r>
            <a:r>
              <a:rPr lang="ru-RU" b="0" i="0" dirty="0">
                <a:effectLst/>
                <a:latin typeface="Roboto" panose="02000000000000000000" pitchFamily="2" charset="0"/>
              </a:rPr>
              <a:t>, </a:t>
            </a:r>
            <a:r>
              <a:rPr lang="ru-RU" b="0" i="0" dirty="0" err="1">
                <a:effectLst/>
                <a:latin typeface="Roboto" panose="02000000000000000000" pitchFamily="2" charset="0"/>
              </a:rPr>
              <a:t>көлемі</a:t>
            </a:r>
            <a:r>
              <a:rPr lang="ru-RU" b="0" i="0" dirty="0">
                <a:effectLst/>
                <a:latin typeface="Roboto" panose="02000000000000000000" pitchFamily="2" charset="0"/>
              </a:rPr>
              <a:t> 40-50кг </a:t>
            </a:r>
            <a:r>
              <a:rPr lang="ru-RU" b="0" i="0" dirty="0" err="1">
                <a:effectLst/>
                <a:latin typeface="Roboto" panose="02000000000000000000" pitchFamily="2" charset="0"/>
              </a:rPr>
              <a:t>ыдыстарға</a:t>
            </a:r>
            <a:r>
              <a:rPr lang="ru-RU" b="0" i="0" dirty="0">
                <a:effectLst/>
                <a:latin typeface="Roboto" panose="02000000000000000000" pitchFamily="2" charset="0"/>
              </a:rPr>
              <a:t> </a:t>
            </a:r>
            <a:r>
              <a:rPr lang="ru-RU" b="0" i="0" dirty="0" err="1">
                <a:effectLst/>
                <a:latin typeface="Roboto" panose="02000000000000000000" pitchFamily="2" charset="0"/>
              </a:rPr>
              <a:t>құяды</a:t>
            </a:r>
            <a:r>
              <a:rPr lang="ru-RU" b="0" i="0" dirty="0">
                <a:effectLst/>
                <a:latin typeface="Roboto" panose="02000000000000000000" pitchFamily="2" charset="0"/>
              </a:rPr>
              <a:t>. </a:t>
            </a:r>
            <a:r>
              <a:rPr lang="ru-RU" b="0" i="0" dirty="0" err="1">
                <a:effectLst/>
                <a:latin typeface="Roboto" panose="02000000000000000000" pitchFamily="2" charset="0"/>
              </a:rPr>
              <a:t>Биомассадан</a:t>
            </a:r>
            <a:r>
              <a:rPr lang="ru-RU" b="0" i="0" dirty="0">
                <a:effectLst/>
                <a:latin typeface="Roboto" panose="02000000000000000000" pitchFamily="2" charset="0"/>
              </a:rPr>
              <a:t> </a:t>
            </a:r>
            <a:r>
              <a:rPr lang="ru-RU" b="0" i="0" dirty="0" err="1">
                <a:effectLst/>
                <a:latin typeface="Roboto" panose="02000000000000000000" pitchFamily="2" charset="0"/>
              </a:rPr>
              <a:t>культуралды</a:t>
            </a:r>
            <a:r>
              <a:rPr lang="ru-RU" b="0" i="0" dirty="0">
                <a:effectLst/>
                <a:latin typeface="Roboto" panose="02000000000000000000" pitchFamily="2" charset="0"/>
              </a:rPr>
              <a:t> </a:t>
            </a:r>
            <a:r>
              <a:rPr lang="ru-RU" b="0" i="0" dirty="0" err="1">
                <a:effectLst/>
                <a:latin typeface="Roboto" panose="02000000000000000000" pitchFamily="2" charset="0"/>
              </a:rPr>
              <a:t>сұйықтықты</a:t>
            </a:r>
            <a:r>
              <a:rPr lang="ru-RU" b="0" i="0" dirty="0">
                <a:effectLst/>
                <a:latin typeface="Roboto" panose="02000000000000000000" pitchFamily="2" charset="0"/>
              </a:rPr>
              <a:t> </a:t>
            </a:r>
            <a:r>
              <a:rPr lang="ru-RU" b="0" i="0" dirty="0" err="1">
                <a:effectLst/>
                <a:latin typeface="Roboto" panose="02000000000000000000" pitchFamily="2" charset="0"/>
              </a:rPr>
              <a:t>бөлгеннен</a:t>
            </a:r>
            <a:r>
              <a:rPr lang="ru-RU" b="0" i="0" dirty="0">
                <a:effectLst/>
                <a:latin typeface="Roboto" panose="02000000000000000000" pitchFamily="2" charset="0"/>
              </a:rPr>
              <a:t> </a:t>
            </a:r>
            <a:r>
              <a:rPr lang="ru-RU" b="0" i="0" dirty="0" err="1">
                <a:effectLst/>
                <a:latin typeface="Roboto" panose="02000000000000000000" pitchFamily="2" charset="0"/>
              </a:rPr>
              <a:t>кейін</a:t>
            </a:r>
            <a:r>
              <a:rPr lang="ru-RU" b="0" i="0" dirty="0">
                <a:effectLst/>
                <a:latin typeface="Roboto" panose="02000000000000000000" pitchFamily="2" charset="0"/>
              </a:rPr>
              <a:t> </a:t>
            </a:r>
            <a:r>
              <a:rPr lang="ru-RU" b="0" i="0" dirty="0" err="1">
                <a:effectLst/>
                <a:latin typeface="Roboto" panose="02000000000000000000" pitchFamily="2" charset="0"/>
              </a:rPr>
              <a:t>құрғақ</a:t>
            </a:r>
            <a:r>
              <a:rPr lang="ru-RU" b="0" i="0" dirty="0">
                <a:effectLst/>
                <a:latin typeface="Roboto" panose="02000000000000000000" pitchFamily="2" charset="0"/>
              </a:rPr>
              <a:t> </a:t>
            </a:r>
            <a:r>
              <a:rPr lang="ru-RU" b="0" i="0" dirty="0" err="1">
                <a:effectLst/>
                <a:latin typeface="Roboto" panose="02000000000000000000" pitchFamily="2" charset="0"/>
              </a:rPr>
              <a:t>препаратты</a:t>
            </a:r>
            <a:r>
              <a:rPr lang="ru-RU" b="0" i="0" dirty="0">
                <a:effectLst/>
                <a:latin typeface="Roboto" panose="02000000000000000000" pitchFamily="2" charset="0"/>
              </a:rPr>
              <a:t> </a:t>
            </a:r>
            <a:r>
              <a:rPr lang="ru-RU" b="0" i="0" dirty="0" err="1">
                <a:effectLst/>
                <a:latin typeface="Roboto" panose="02000000000000000000" pitchFamily="2" charset="0"/>
              </a:rPr>
              <a:t>алу</a:t>
            </a:r>
            <a:r>
              <a:rPr lang="ru-RU" b="0" i="0" dirty="0">
                <a:effectLst/>
                <a:latin typeface="Roboto" panose="02000000000000000000" pitchFamily="2" charset="0"/>
              </a:rPr>
              <a:t> </a:t>
            </a:r>
            <a:r>
              <a:rPr lang="ru-RU" b="0" i="0" dirty="0" err="1">
                <a:effectLst/>
                <a:latin typeface="Roboto" panose="02000000000000000000" pitchFamily="2" charset="0"/>
              </a:rPr>
              <a:t>үшін</a:t>
            </a:r>
            <a:r>
              <a:rPr lang="ru-RU" b="0" i="0" dirty="0">
                <a:effectLst/>
                <a:latin typeface="Roboto" panose="02000000000000000000" pitchFamily="2" charset="0"/>
              </a:rPr>
              <a:t> 10-12% </a:t>
            </a:r>
            <a:r>
              <a:rPr lang="ru-RU" b="0" i="0" dirty="0" err="1">
                <a:effectLst/>
                <a:latin typeface="Roboto" panose="02000000000000000000" pitchFamily="2" charset="0"/>
              </a:rPr>
              <a:t>дейін</a:t>
            </a:r>
            <a:r>
              <a:rPr lang="ru-RU" b="0" i="0" dirty="0">
                <a:effectLst/>
                <a:latin typeface="Roboto" panose="02000000000000000000" pitchFamily="2" charset="0"/>
              </a:rPr>
              <a:t> </a:t>
            </a:r>
            <a:r>
              <a:rPr lang="ru-RU" b="0" i="0" dirty="0" err="1">
                <a:effectLst/>
                <a:latin typeface="Roboto" panose="02000000000000000000" pitchFamily="2" charset="0"/>
              </a:rPr>
              <a:t>концентрлейді</a:t>
            </a:r>
            <a:r>
              <a:rPr lang="ru-RU" b="0" i="0" dirty="0">
                <a:effectLst/>
                <a:latin typeface="Roboto" panose="02000000000000000000" pitchFamily="2" charset="0"/>
              </a:rPr>
              <a:t> </a:t>
            </a:r>
            <a:r>
              <a:rPr lang="ru-RU" b="0" i="0" dirty="0" err="1">
                <a:effectLst/>
                <a:latin typeface="Roboto" panose="02000000000000000000" pitchFamily="2" charset="0"/>
              </a:rPr>
              <a:t>және</a:t>
            </a:r>
            <a:r>
              <a:rPr lang="ru-RU" b="0" i="0" dirty="0">
                <a:effectLst/>
                <a:latin typeface="Roboto" panose="02000000000000000000" pitchFamily="2" charset="0"/>
              </a:rPr>
              <a:t> </a:t>
            </a:r>
            <a:r>
              <a:rPr lang="ru-RU" b="0" i="0" dirty="0" err="1">
                <a:effectLst/>
                <a:latin typeface="Roboto" panose="02000000000000000000" pitchFamily="2" charset="0"/>
              </a:rPr>
              <a:t>стандарттау</a:t>
            </a:r>
            <a:r>
              <a:rPr lang="ru-RU" b="0" i="0" dirty="0">
                <a:effectLst/>
                <a:latin typeface="Roboto" panose="02000000000000000000" pitchFamily="2" charset="0"/>
              </a:rPr>
              <a:t> </a:t>
            </a:r>
            <a:r>
              <a:rPr lang="ru-RU" b="0" i="0" dirty="0" err="1">
                <a:effectLst/>
                <a:latin typeface="Roboto" panose="02000000000000000000" pitchFamily="2" charset="0"/>
              </a:rPr>
              <a:t>үшін</a:t>
            </a:r>
            <a:r>
              <a:rPr lang="ru-RU" b="0" i="0" dirty="0">
                <a:effectLst/>
                <a:latin typeface="Roboto" panose="02000000000000000000" pitchFamily="2" charset="0"/>
              </a:rPr>
              <a:t> натрий </a:t>
            </a:r>
            <a:r>
              <a:rPr lang="ru-RU" b="0" i="0" dirty="0" err="1">
                <a:effectLst/>
                <a:latin typeface="Roboto" panose="02000000000000000000" pitchFamily="2" charset="0"/>
              </a:rPr>
              <a:t>хлоридін</a:t>
            </a:r>
            <a:r>
              <a:rPr lang="ru-RU" b="0" i="0" dirty="0">
                <a:effectLst/>
                <a:latin typeface="Roboto" panose="02000000000000000000" pitchFamily="2" charset="0"/>
              </a:rPr>
              <a:t> </a:t>
            </a:r>
            <a:r>
              <a:rPr lang="ru-RU" b="0" i="0" dirty="0" err="1">
                <a:effectLst/>
                <a:latin typeface="Roboto" panose="02000000000000000000" pitchFamily="2" charset="0"/>
              </a:rPr>
              <a:t>қосады</a:t>
            </a:r>
            <a:r>
              <a:rPr lang="ru-RU" b="0" i="0" dirty="0">
                <a:effectLst/>
                <a:latin typeface="Roboto" panose="02000000000000000000" pitchFamily="2" charset="0"/>
              </a:rPr>
              <a:t>, </a:t>
            </a:r>
            <a:r>
              <a:rPr lang="ru-RU" b="0" i="0" dirty="0" err="1">
                <a:effectLst/>
                <a:latin typeface="Roboto" panose="02000000000000000000" pitchFamily="2" charset="0"/>
              </a:rPr>
              <a:t>құрғақ</a:t>
            </a:r>
            <a:r>
              <a:rPr lang="ru-RU" b="0" i="0" dirty="0">
                <a:effectLst/>
                <a:latin typeface="Roboto" panose="02000000000000000000" pitchFamily="2" charset="0"/>
              </a:rPr>
              <a:t> </a:t>
            </a:r>
            <a:r>
              <a:rPr lang="ru-RU" b="0" i="0" dirty="0" err="1">
                <a:effectLst/>
                <a:latin typeface="Roboto" panose="02000000000000000000" pitchFamily="2" charset="0"/>
              </a:rPr>
              <a:t>заттың</a:t>
            </a:r>
            <a:r>
              <a:rPr lang="ru-RU" b="0" i="0" dirty="0">
                <a:effectLst/>
                <a:latin typeface="Roboto" panose="02000000000000000000" pitchFamily="2" charset="0"/>
              </a:rPr>
              <a:t> </a:t>
            </a:r>
            <a:r>
              <a:rPr lang="ru-RU" b="0" i="0" dirty="0" err="1">
                <a:effectLst/>
                <a:latin typeface="Roboto" panose="02000000000000000000" pitchFamily="2" charset="0"/>
              </a:rPr>
              <a:t>құрамы</a:t>
            </a:r>
            <a:r>
              <a:rPr lang="ru-RU" b="0" i="0" dirty="0">
                <a:effectLst/>
                <a:latin typeface="Roboto" panose="02000000000000000000" pitchFamily="2" charset="0"/>
              </a:rPr>
              <a:t> 50% кем </a:t>
            </a:r>
            <a:r>
              <a:rPr lang="ru-RU" b="0" i="0" dirty="0" err="1">
                <a:effectLst/>
                <a:latin typeface="Roboto" panose="02000000000000000000" pitchFamily="2" charset="0"/>
              </a:rPr>
              <a:t>болмауы</a:t>
            </a:r>
            <a:r>
              <a:rPr lang="ru-RU" b="0" i="0" dirty="0">
                <a:effectLst/>
                <a:latin typeface="Roboto" panose="02000000000000000000" pitchFamily="2" charset="0"/>
              </a:rPr>
              <a:t> керек </a:t>
            </a:r>
            <a:r>
              <a:rPr lang="ru-RU" b="0" i="0" dirty="0" err="1">
                <a:effectLst/>
                <a:latin typeface="Roboto" panose="02000000000000000000" pitchFamily="2" charset="0"/>
              </a:rPr>
              <a:t>және</a:t>
            </a:r>
            <a:r>
              <a:rPr lang="ru-RU" b="0" i="0" dirty="0">
                <a:effectLst/>
                <a:latin typeface="Roboto" panose="02000000000000000000" pitchFamily="2" charset="0"/>
              </a:rPr>
              <a:t> </a:t>
            </a:r>
            <a:r>
              <a:rPr lang="ru-RU" b="0" i="0" dirty="0" err="1">
                <a:effectLst/>
                <a:latin typeface="Roboto" panose="02000000000000000000" pitchFamily="2" charset="0"/>
              </a:rPr>
              <a:t>шашыратқыш</a:t>
            </a:r>
            <a:r>
              <a:rPr lang="ru-RU" b="0" i="0" dirty="0">
                <a:effectLst/>
                <a:latin typeface="Roboto" panose="02000000000000000000" pitchFamily="2" charset="0"/>
              </a:rPr>
              <a:t> </a:t>
            </a:r>
            <a:r>
              <a:rPr lang="ru-RU" b="0" i="0" dirty="0" err="1">
                <a:effectLst/>
                <a:latin typeface="Roboto" panose="02000000000000000000" pitchFamily="2" charset="0"/>
              </a:rPr>
              <a:t>кептіргіште</a:t>
            </a:r>
            <a:r>
              <a:rPr lang="ru-RU" b="0" i="0" dirty="0">
                <a:effectLst/>
                <a:latin typeface="Roboto" panose="02000000000000000000" pitchFamily="2" charset="0"/>
              </a:rPr>
              <a:t> </a:t>
            </a:r>
            <a:r>
              <a:rPr lang="ru-RU" b="0" i="0" dirty="0" err="1">
                <a:effectLst/>
                <a:latin typeface="Roboto" panose="02000000000000000000" pitchFamily="2" charset="0"/>
              </a:rPr>
              <a:t>кептіріледі</a:t>
            </a:r>
            <a:r>
              <a:rPr lang="ru-RU" dirty="0">
                <a:latin typeface="Roboto" panose="02000000000000000000" pitchFamily="2" charset="0"/>
              </a:rPr>
              <a:t>. </a:t>
            </a:r>
            <a:r>
              <a:rPr lang="ru-RU" dirty="0" err="1">
                <a:latin typeface="Roboto" panose="02000000000000000000" pitchFamily="2" charset="0"/>
              </a:rPr>
              <a:t>Тазартылған</a:t>
            </a:r>
            <a:r>
              <a:rPr lang="ru-RU" dirty="0">
                <a:latin typeface="Roboto" panose="02000000000000000000" pitchFamily="2" charset="0"/>
              </a:rPr>
              <a:t> </a:t>
            </a:r>
            <a:r>
              <a:rPr lang="ru-RU" dirty="0" err="1">
                <a:latin typeface="Roboto" panose="02000000000000000000" pitchFamily="2" charset="0"/>
              </a:rPr>
              <a:t>және</a:t>
            </a:r>
            <a:r>
              <a:rPr lang="ru-RU" dirty="0">
                <a:latin typeface="Roboto" panose="02000000000000000000" pitchFamily="2" charset="0"/>
              </a:rPr>
              <a:t> </a:t>
            </a:r>
            <a:r>
              <a:rPr lang="ru-RU" dirty="0" err="1">
                <a:latin typeface="Roboto" panose="02000000000000000000" pitchFamily="2" charset="0"/>
              </a:rPr>
              <a:t>техникалық</a:t>
            </a:r>
            <a:r>
              <a:rPr lang="ru-RU" dirty="0">
                <a:latin typeface="Roboto" panose="02000000000000000000" pitchFamily="2" charset="0"/>
              </a:rPr>
              <a:t> фермент </a:t>
            </a:r>
            <a:r>
              <a:rPr lang="ru-RU" dirty="0" err="1">
                <a:latin typeface="Roboto" panose="02000000000000000000" pitchFamily="2" charset="0"/>
              </a:rPr>
              <a:t>препараттарын</a:t>
            </a:r>
            <a:r>
              <a:rPr lang="ru-RU" dirty="0">
                <a:latin typeface="Roboto" panose="02000000000000000000" pitchFamily="2" charset="0"/>
              </a:rPr>
              <a:t> </a:t>
            </a:r>
            <a:r>
              <a:rPr lang="ru-RU" dirty="0" err="1">
                <a:latin typeface="Roboto" panose="02000000000000000000" pitchFamily="2" charset="0"/>
              </a:rPr>
              <a:t>алу</a:t>
            </a:r>
            <a:endParaRPr lang="ru-KZ" dirty="0"/>
          </a:p>
        </p:txBody>
      </p:sp>
    </p:spTree>
    <p:extLst>
      <p:ext uri="{BB962C8B-B14F-4D97-AF65-F5344CB8AC3E}">
        <p14:creationId xmlns:p14="http://schemas.microsoft.com/office/powerpoint/2010/main" val="22722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Заголовок 1">
            <a:extLst>
              <a:ext uri="{FF2B5EF4-FFF2-40B4-BE49-F238E27FC236}">
                <a16:creationId xmlns:a16="http://schemas.microsoft.com/office/drawing/2014/main" id="{F7DE8CCC-AD23-4F44-96A5-44D27D17FCA5}"/>
              </a:ext>
            </a:extLst>
          </p:cNvPr>
          <p:cNvSpPr>
            <a:spLocks noGrp="1"/>
          </p:cNvSpPr>
          <p:nvPr>
            <p:ph type="title"/>
          </p:nvPr>
        </p:nvSpPr>
        <p:spPr>
          <a:xfrm>
            <a:off x="1103312" y="452718"/>
            <a:ext cx="8947522" cy="1400530"/>
          </a:xfrm>
        </p:spPr>
        <p:txBody>
          <a:bodyPr anchor="ctr">
            <a:normAutofit/>
          </a:bodyPr>
          <a:lstStyle/>
          <a:p>
            <a:r>
              <a:rPr lang="ru-RU" i="1">
                <a:solidFill>
                  <a:srgbClr val="FFFFFF"/>
                </a:solidFill>
              </a:rPr>
              <a:t>Иммобилизденген ферменттер</a:t>
            </a:r>
            <a:endParaRPr lang="ru-KZ">
              <a:solidFill>
                <a:srgbClr val="FFFFFF"/>
              </a:solidFill>
            </a:endParaRPr>
          </a:p>
        </p:txBody>
      </p:sp>
      <p:sp>
        <p:nvSpPr>
          <p:cNvPr id="3" name="Объект 2">
            <a:extLst>
              <a:ext uri="{FF2B5EF4-FFF2-40B4-BE49-F238E27FC236}">
                <a16:creationId xmlns:a16="http://schemas.microsoft.com/office/drawing/2014/main" id="{0C67E810-85D1-4862-BC53-3F47DD7E6EE5}"/>
              </a:ext>
            </a:extLst>
          </p:cNvPr>
          <p:cNvSpPr>
            <a:spLocks noGrp="1"/>
          </p:cNvSpPr>
          <p:nvPr>
            <p:ph idx="1"/>
          </p:nvPr>
        </p:nvSpPr>
        <p:spPr>
          <a:xfrm>
            <a:off x="1103312" y="2763520"/>
            <a:ext cx="8946541" cy="3484879"/>
          </a:xfrm>
        </p:spPr>
        <p:txBody>
          <a:bodyPr>
            <a:normAutofit/>
          </a:bodyPr>
          <a:lstStyle/>
          <a:p>
            <a:pPr>
              <a:lnSpc>
                <a:spcPct val="90000"/>
              </a:lnSpc>
            </a:pPr>
            <a:r>
              <a:rPr lang="ru-RU" dirty="0"/>
              <a:t>Қазіргі </a:t>
            </a:r>
            <a:r>
              <a:rPr lang="ru-RU" dirty="0" err="1"/>
              <a:t>уақытта</a:t>
            </a:r>
            <a:r>
              <a:rPr lang="ru-RU" dirty="0"/>
              <a:t> </a:t>
            </a:r>
            <a:r>
              <a:rPr lang="ru-RU" dirty="0" err="1"/>
              <a:t>өндірісте</a:t>
            </a:r>
            <a:r>
              <a:rPr lang="ru-RU" dirty="0"/>
              <a:t> </a:t>
            </a:r>
            <a:r>
              <a:rPr lang="ru-RU" dirty="0" err="1"/>
              <a:t>қолданылатын</a:t>
            </a:r>
            <a:r>
              <a:rPr lang="ru-RU" dirty="0"/>
              <a:t> фермент </a:t>
            </a:r>
            <a:r>
              <a:rPr lang="ru-RU" dirty="0" err="1"/>
              <a:t>препараттарының</a:t>
            </a:r>
            <a:r>
              <a:rPr lang="ru-RU" dirty="0"/>
              <a:t> </a:t>
            </a:r>
            <a:r>
              <a:rPr lang="ru-RU" dirty="0" err="1"/>
              <a:t>бағасы</a:t>
            </a:r>
            <a:r>
              <a:rPr lang="ru-RU" dirty="0"/>
              <a:t> </a:t>
            </a:r>
            <a:r>
              <a:rPr lang="ru-RU" dirty="0" err="1"/>
              <a:t>қымбат</a:t>
            </a:r>
            <a:r>
              <a:rPr lang="ru-RU" dirty="0"/>
              <a:t>, ал </a:t>
            </a:r>
            <a:r>
              <a:rPr lang="ru-RU" dirty="0" err="1"/>
              <a:t>өндірістік</a:t>
            </a:r>
            <a:r>
              <a:rPr lang="ru-RU" dirty="0"/>
              <a:t> </a:t>
            </a:r>
            <a:r>
              <a:rPr lang="ru-RU" dirty="0" err="1"/>
              <a:t>циклде</a:t>
            </a:r>
            <a:r>
              <a:rPr lang="ru-RU" dirty="0"/>
              <a:t> </a:t>
            </a:r>
            <a:r>
              <a:rPr lang="ru-RU" dirty="0" err="1"/>
              <a:t>бірден</a:t>
            </a:r>
            <a:r>
              <a:rPr lang="ru-RU" dirty="0"/>
              <a:t> </a:t>
            </a:r>
            <a:r>
              <a:rPr lang="ru-RU" dirty="0" err="1"/>
              <a:t>ерігіштігіне</a:t>
            </a:r>
            <a:r>
              <a:rPr lang="ru-RU" dirty="0"/>
              <a:t> </a:t>
            </a:r>
            <a:r>
              <a:rPr lang="ru-RU" dirty="0" err="1"/>
              <a:t>байланысты</a:t>
            </a:r>
            <a:r>
              <a:rPr lang="ru-RU" dirty="0"/>
              <a:t> </a:t>
            </a:r>
            <a:r>
              <a:rPr lang="ru-RU" dirty="0" err="1"/>
              <a:t>қолданылады</a:t>
            </a:r>
            <a:r>
              <a:rPr lang="ru-RU" dirty="0"/>
              <a:t>. </a:t>
            </a:r>
            <a:r>
              <a:rPr lang="ru-RU" dirty="0" err="1"/>
              <a:t>Бұл</a:t>
            </a:r>
            <a:r>
              <a:rPr lang="ru-RU" dirty="0"/>
              <a:t> </a:t>
            </a:r>
            <a:r>
              <a:rPr lang="ru-RU" dirty="0" err="1"/>
              <a:t>жағдай</a:t>
            </a:r>
            <a:r>
              <a:rPr lang="ru-RU" dirty="0"/>
              <a:t> </a:t>
            </a:r>
            <a:r>
              <a:rPr lang="ru-RU" dirty="0" err="1"/>
              <a:t>периодты</a:t>
            </a:r>
            <a:r>
              <a:rPr lang="ru-RU" dirty="0"/>
              <a:t> </a:t>
            </a:r>
            <a:r>
              <a:rPr lang="ru-RU" dirty="0" err="1"/>
              <a:t>процестерді</a:t>
            </a:r>
            <a:r>
              <a:rPr lang="ru-RU" dirty="0"/>
              <a:t> </a:t>
            </a:r>
            <a:r>
              <a:rPr lang="ru-RU" dirty="0" err="1"/>
              <a:t>үздіксіз</a:t>
            </a:r>
            <a:r>
              <a:rPr lang="ru-RU" dirty="0"/>
              <a:t> </a:t>
            </a:r>
            <a:r>
              <a:rPr lang="ru-RU" dirty="0" err="1"/>
              <a:t>технологиялық</a:t>
            </a:r>
            <a:r>
              <a:rPr lang="ru-RU" dirty="0"/>
              <a:t> </a:t>
            </a:r>
            <a:r>
              <a:rPr lang="ru-RU" dirty="0" err="1"/>
              <a:t>режимге</a:t>
            </a:r>
            <a:r>
              <a:rPr lang="ru-RU" dirty="0"/>
              <a:t> </a:t>
            </a:r>
            <a:r>
              <a:rPr lang="ru-RU" dirty="0" err="1"/>
              <a:t>ауыстыруға</a:t>
            </a:r>
            <a:r>
              <a:rPr lang="ru-RU" dirty="0"/>
              <a:t>, </a:t>
            </a:r>
            <a:r>
              <a:rPr lang="ru-RU" dirty="0" err="1"/>
              <a:t>сондай-ақ</a:t>
            </a:r>
            <a:r>
              <a:rPr lang="ru-RU" dirty="0"/>
              <a:t> </a:t>
            </a:r>
            <a:r>
              <a:rPr lang="ru-RU" dirty="0" err="1"/>
              <a:t>ферменттативті</a:t>
            </a:r>
            <a:r>
              <a:rPr lang="ru-RU" dirty="0"/>
              <a:t> </a:t>
            </a:r>
            <a:r>
              <a:rPr lang="ru-RU" dirty="0" err="1"/>
              <a:t>реакцияны</a:t>
            </a:r>
            <a:r>
              <a:rPr lang="ru-RU" dirty="0"/>
              <a:t> </a:t>
            </a:r>
            <a:r>
              <a:rPr lang="ru-RU" dirty="0" err="1"/>
              <a:t>басқаруға</a:t>
            </a:r>
            <a:r>
              <a:rPr lang="ru-RU" dirty="0"/>
              <a:t> </a:t>
            </a:r>
            <a:r>
              <a:rPr lang="ru-RU" dirty="0" err="1"/>
              <a:t>мүмкіндік</a:t>
            </a:r>
            <a:r>
              <a:rPr lang="ru-RU" dirty="0"/>
              <a:t> </a:t>
            </a:r>
            <a:r>
              <a:rPr lang="ru-RU" dirty="0" err="1"/>
              <a:t>бермейді</a:t>
            </a:r>
            <a:r>
              <a:rPr lang="ru-RU" dirty="0"/>
              <a:t>. Фермент </a:t>
            </a:r>
            <a:r>
              <a:rPr lang="ru-RU" dirty="0" err="1"/>
              <a:t>препараттарының</a:t>
            </a:r>
            <a:r>
              <a:rPr lang="ru-RU" dirty="0"/>
              <a:t> </a:t>
            </a:r>
            <a:r>
              <a:rPr lang="ru-RU" dirty="0" err="1"/>
              <a:t>құрылысының</a:t>
            </a:r>
            <a:r>
              <a:rPr lang="ru-RU" dirty="0"/>
              <a:t> </a:t>
            </a:r>
            <a:r>
              <a:rPr lang="ru-RU" dirty="0" err="1"/>
              <a:t>қазіргі</a:t>
            </a:r>
            <a:r>
              <a:rPr lang="ru-RU" dirty="0"/>
              <a:t> </a:t>
            </a:r>
            <a:r>
              <a:rPr lang="ru-RU" dirty="0" err="1"/>
              <a:t>заманғы</a:t>
            </a:r>
            <a:r>
              <a:rPr lang="ru-RU" dirty="0"/>
              <a:t> </a:t>
            </a:r>
            <a:r>
              <a:rPr lang="ru-RU" dirty="0" err="1"/>
              <a:t>білімі</a:t>
            </a:r>
            <a:r>
              <a:rPr lang="ru-RU" dirty="0"/>
              <a:t>, </a:t>
            </a:r>
            <a:r>
              <a:rPr lang="ru-RU" dirty="0" err="1"/>
              <a:t>оның</a:t>
            </a:r>
            <a:r>
              <a:rPr lang="ru-RU" dirty="0"/>
              <a:t> </a:t>
            </a:r>
            <a:r>
              <a:rPr lang="ru-RU" dirty="0" err="1"/>
              <a:t>активтілік</a:t>
            </a:r>
            <a:r>
              <a:rPr lang="ru-RU" dirty="0"/>
              <a:t> </a:t>
            </a:r>
            <a:r>
              <a:rPr lang="ru-RU" dirty="0" err="1"/>
              <a:t>орталығының</a:t>
            </a:r>
            <a:r>
              <a:rPr lang="ru-RU" dirty="0"/>
              <a:t> </a:t>
            </a:r>
            <a:r>
              <a:rPr lang="ru-RU" dirty="0" err="1"/>
              <a:t>құрамы</a:t>
            </a:r>
            <a:r>
              <a:rPr lang="ru-RU" dirty="0"/>
              <a:t>, </a:t>
            </a:r>
            <a:r>
              <a:rPr lang="ru-RU" dirty="0" err="1"/>
              <a:t>функциялық</a:t>
            </a:r>
            <a:r>
              <a:rPr lang="ru-RU" dirty="0"/>
              <a:t> </a:t>
            </a:r>
            <a:r>
              <a:rPr lang="ru-RU" dirty="0" err="1"/>
              <a:t>топтың</a:t>
            </a:r>
            <a:r>
              <a:rPr lang="ru-RU" dirty="0"/>
              <a:t> </a:t>
            </a:r>
            <a:r>
              <a:rPr lang="ru-RU" dirty="0" err="1"/>
              <a:t>мәні</a:t>
            </a:r>
            <a:r>
              <a:rPr lang="ru-RU" dirty="0"/>
              <a:t> </a:t>
            </a:r>
            <a:r>
              <a:rPr lang="ru-RU" dirty="0" err="1"/>
              <a:t>каталитикалық</a:t>
            </a:r>
            <a:r>
              <a:rPr lang="ru-RU" dirty="0"/>
              <a:t> </a:t>
            </a:r>
            <a:r>
              <a:rPr lang="ru-RU" dirty="0" err="1"/>
              <a:t>активтілігінің</a:t>
            </a:r>
            <a:r>
              <a:rPr lang="ru-RU" dirty="0"/>
              <a:t> </a:t>
            </a:r>
            <a:r>
              <a:rPr lang="ru-RU" dirty="0" err="1"/>
              <a:t>байқалуы</a:t>
            </a:r>
            <a:r>
              <a:rPr lang="ru-RU" dirty="0"/>
              <a:t> </a:t>
            </a:r>
            <a:r>
              <a:rPr lang="ru-RU" i="1" dirty="0" err="1"/>
              <a:t>ферменттердің</a:t>
            </a:r>
            <a:r>
              <a:rPr lang="ru-RU" i="1" dirty="0"/>
              <a:t> </a:t>
            </a:r>
            <a:r>
              <a:rPr lang="ru-RU" i="1" dirty="0" err="1"/>
              <a:t>пролонгирлеуші</a:t>
            </a:r>
            <a:r>
              <a:rPr lang="ru-RU" i="1" dirty="0"/>
              <a:t> </a:t>
            </a:r>
            <a:r>
              <a:rPr lang="ru-RU" i="1" dirty="0" err="1"/>
              <a:t>әсеріне</a:t>
            </a:r>
            <a:r>
              <a:rPr lang="ru-RU" i="1" dirty="0"/>
              <a:t> </a:t>
            </a:r>
            <a:r>
              <a:rPr lang="ru-RU" i="1" dirty="0" err="1"/>
              <a:t>немесе</a:t>
            </a:r>
            <a:r>
              <a:rPr lang="ru-RU" i="1" dirty="0"/>
              <a:t> иммобилизденген фермент </a:t>
            </a:r>
            <a:r>
              <a:rPr lang="ru-RU" i="1" dirty="0" err="1"/>
              <a:t>препараттарын</a:t>
            </a:r>
            <a:r>
              <a:rPr lang="ru-RU" i="1" dirty="0"/>
              <a:t> </a:t>
            </a:r>
            <a:r>
              <a:rPr lang="ru-RU" dirty="0" err="1"/>
              <a:t>құруға</a:t>
            </a:r>
            <a:r>
              <a:rPr lang="ru-RU" dirty="0"/>
              <a:t> </a:t>
            </a:r>
            <a:r>
              <a:rPr lang="ru-RU" dirty="0" err="1"/>
              <a:t>мүмкіндік</a:t>
            </a:r>
            <a:r>
              <a:rPr lang="ru-RU" dirty="0"/>
              <a:t> </a:t>
            </a:r>
            <a:r>
              <a:rPr lang="ru-RU" dirty="0" err="1"/>
              <a:t>жасады</a:t>
            </a:r>
            <a:r>
              <a:rPr lang="ru-RU" dirty="0"/>
              <a:t>. Фермент </a:t>
            </a:r>
            <a:r>
              <a:rPr lang="ru-RU" dirty="0" err="1"/>
              <a:t>иммобилизациясының</a:t>
            </a:r>
            <a:r>
              <a:rPr lang="ru-RU" dirty="0"/>
              <a:t> </a:t>
            </a:r>
            <a:r>
              <a:rPr lang="ru-RU" dirty="0" err="1"/>
              <a:t>негізі</a:t>
            </a:r>
            <a:r>
              <a:rPr lang="ru-RU" dirty="0"/>
              <a:t> </a:t>
            </a:r>
            <a:r>
              <a:rPr lang="ru-RU" dirty="0" err="1"/>
              <a:t>оларды</a:t>
            </a:r>
            <a:r>
              <a:rPr lang="ru-RU" dirty="0"/>
              <a:t> </a:t>
            </a:r>
            <a:r>
              <a:rPr lang="ru-RU" dirty="0" err="1"/>
              <a:t>ерімейтін</a:t>
            </a:r>
            <a:r>
              <a:rPr lang="ru-RU" dirty="0"/>
              <a:t> </a:t>
            </a:r>
            <a:r>
              <a:rPr lang="ru-RU" dirty="0" err="1"/>
              <a:t>негізге</a:t>
            </a:r>
            <a:r>
              <a:rPr lang="ru-RU" dirty="0"/>
              <a:t> </a:t>
            </a:r>
            <a:r>
              <a:rPr lang="ru-RU" dirty="0" err="1"/>
              <a:t>бекіту</a:t>
            </a:r>
            <a:r>
              <a:rPr lang="ru-RU" dirty="0"/>
              <a:t> </a:t>
            </a:r>
            <a:r>
              <a:rPr lang="ru-RU" dirty="0" err="1"/>
              <a:t>немесе</a:t>
            </a:r>
            <a:r>
              <a:rPr lang="ru-RU" dirty="0"/>
              <a:t> </a:t>
            </a:r>
            <a:r>
              <a:rPr lang="ru-RU" dirty="0" err="1"/>
              <a:t>жартылай</a:t>
            </a:r>
            <a:r>
              <a:rPr lang="ru-RU" dirty="0"/>
              <a:t> </a:t>
            </a:r>
            <a:r>
              <a:rPr lang="ru-RU" dirty="0" err="1"/>
              <a:t>өткізгіш</a:t>
            </a:r>
            <a:r>
              <a:rPr lang="ru-RU" dirty="0"/>
              <a:t> мембрана </a:t>
            </a:r>
            <a:r>
              <a:rPr lang="ru-RU" dirty="0" err="1"/>
              <a:t>қабықшаға</a:t>
            </a:r>
            <a:r>
              <a:rPr lang="ru-RU" dirty="0"/>
              <a:t> </a:t>
            </a:r>
            <a:r>
              <a:rPr lang="ru-RU" dirty="0" err="1"/>
              <a:t>енгізу</a:t>
            </a:r>
            <a:r>
              <a:rPr lang="ru-RU" dirty="0"/>
              <a:t>.</a:t>
            </a:r>
            <a:endParaRPr lang="ru-RU"/>
          </a:p>
          <a:p>
            <a:pPr>
              <a:lnSpc>
                <a:spcPct val="90000"/>
              </a:lnSpc>
            </a:pPr>
            <a:endParaRPr lang="ru-KZ"/>
          </a:p>
        </p:txBody>
      </p:sp>
    </p:spTree>
    <p:extLst>
      <p:ext uri="{BB962C8B-B14F-4D97-AF65-F5344CB8AC3E}">
        <p14:creationId xmlns:p14="http://schemas.microsoft.com/office/powerpoint/2010/main" val="154277134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Объект 2">
            <a:extLst>
              <a:ext uri="{FF2B5EF4-FFF2-40B4-BE49-F238E27FC236}">
                <a16:creationId xmlns:a16="http://schemas.microsoft.com/office/drawing/2014/main" id="{2CDB61E5-01B7-40B7-B626-D7093CBAE646}"/>
              </a:ext>
            </a:extLst>
          </p:cNvPr>
          <p:cNvSpPr>
            <a:spLocks noGrp="1"/>
          </p:cNvSpPr>
          <p:nvPr>
            <p:ph idx="1"/>
          </p:nvPr>
        </p:nvSpPr>
        <p:spPr>
          <a:xfrm>
            <a:off x="1103312" y="2763520"/>
            <a:ext cx="8946541" cy="3484879"/>
          </a:xfrm>
        </p:spPr>
        <p:txBody>
          <a:bodyPr>
            <a:normAutofit/>
          </a:bodyPr>
          <a:lstStyle/>
          <a:p>
            <a:pPr>
              <a:lnSpc>
                <a:spcPct val="90000"/>
              </a:lnSpc>
            </a:pPr>
            <a:r>
              <a:rPr lang="ru-RU" sz="1900" i="1"/>
              <a:t>Иммобилизденген фермент</a:t>
            </a:r>
            <a:r>
              <a:rPr lang="ru-RU" sz="1900"/>
              <a:t> </a:t>
            </a:r>
            <a:r>
              <a:rPr lang="ru-RU" sz="1900" err="1"/>
              <a:t>дегеніміз-</a:t>
            </a:r>
            <a:r>
              <a:rPr lang="ru-RU" sz="1900" i="1" err="1"/>
              <a:t>ерімейтін</a:t>
            </a:r>
            <a:r>
              <a:rPr lang="ru-RU" sz="1900" i="1"/>
              <a:t> </a:t>
            </a:r>
            <a:r>
              <a:rPr lang="ru-RU" sz="1900" i="1" err="1"/>
              <a:t>биокатализаторлар</a:t>
            </a:r>
            <a:r>
              <a:rPr lang="ru-RU" sz="1900"/>
              <a:t>, </a:t>
            </a:r>
            <a:r>
              <a:rPr lang="ru-RU" sz="1900" err="1"/>
              <a:t>оларда</a:t>
            </a:r>
            <a:r>
              <a:rPr lang="ru-RU" sz="1900"/>
              <a:t> </a:t>
            </a:r>
            <a:r>
              <a:rPr lang="ru-RU" sz="1900" err="1"/>
              <a:t>ферменттер</a:t>
            </a:r>
            <a:r>
              <a:rPr lang="ru-RU" sz="1900"/>
              <a:t> </a:t>
            </a:r>
            <a:r>
              <a:rPr lang="ru-RU" sz="1900" err="1"/>
              <a:t>химиялық</a:t>
            </a:r>
            <a:r>
              <a:rPr lang="ru-RU" sz="1900"/>
              <a:t> </a:t>
            </a:r>
            <a:r>
              <a:rPr lang="ru-RU" sz="1900" err="1"/>
              <a:t>немесе</a:t>
            </a:r>
            <a:r>
              <a:rPr lang="ru-RU" sz="1900"/>
              <a:t> </a:t>
            </a:r>
            <a:r>
              <a:rPr lang="ru-RU" sz="1900" err="1"/>
              <a:t>физикалық</a:t>
            </a:r>
            <a:r>
              <a:rPr lang="ru-RU" sz="1900"/>
              <a:t> (адсорбция </a:t>
            </a:r>
            <a:r>
              <a:rPr lang="ru-RU" sz="1900" err="1"/>
              <a:t>күшімен</a:t>
            </a:r>
            <a:r>
              <a:rPr lang="ru-RU" sz="1900"/>
              <a:t>) </a:t>
            </a:r>
            <a:r>
              <a:rPr lang="ru-RU" sz="1900" err="1"/>
              <a:t>түрде</a:t>
            </a:r>
            <a:r>
              <a:rPr lang="ru-RU" sz="1900"/>
              <a:t> </a:t>
            </a:r>
            <a:r>
              <a:rPr lang="ru-RU" sz="1900" err="1"/>
              <a:t>қандайда</a:t>
            </a:r>
            <a:r>
              <a:rPr lang="ru-RU" sz="1900"/>
              <a:t> </a:t>
            </a:r>
            <a:r>
              <a:rPr lang="ru-RU" sz="1900" err="1"/>
              <a:t>бір</a:t>
            </a:r>
            <a:r>
              <a:rPr lang="ru-RU" sz="1900"/>
              <a:t> </a:t>
            </a:r>
            <a:r>
              <a:rPr lang="ru-RU" sz="1900" err="1"/>
              <a:t>тасмалдағышпен</a:t>
            </a:r>
            <a:r>
              <a:rPr lang="ru-RU" sz="1900"/>
              <a:t> </a:t>
            </a:r>
            <a:r>
              <a:rPr lang="ru-RU" sz="1900" err="1"/>
              <a:t>байланысқан</a:t>
            </a:r>
            <a:r>
              <a:rPr lang="ru-RU" sz="1900"/>
              <a:t>, </a:t>
            </a:r>
            <a:r>
              <a:rPr lang="ru-RU" sz="1900" err="1"/>
              <a:t>матрицаға</a:t>
            </a:r>
            <a:r>
              <a:rPr lang="ru-RU" sz="1900"/>
              <a:t> </a:t>
            </a:r>
            <a:r>
              <a:rPr lang="ru-RU" sz="1900" err="1"/>
              <a:t>немесе</a:t>
            </a:r>
            <a:r>
              <a:rPr lang="ru-RU" sz="1900"/>
              <a:t> </a:t>
            </a:r>
            <a:r>
              <a:rPr lang="ru-RU" sz="1900" err="1"/>
              <a:t>микрокапсулаға</a:t>
            </a:r>
            <a:r>
              <a:rPr lang="ru-RU" sz="1900"/>
              <a:t> </a:t>
            </a:r>
            <a:r>
              <a:rPr lang="ru-RU" sz="1900" err="1"/>
              <a:t>бекітілген</a:t>
            </a:r>
            <a:r>
              <a:rPr lang="ru-RU" sz="1900"/>
              <a:t>. </a:t>
            </a:r>
            <a:r>
              <a:rPr lang="ru-RU" sz="1900" err="1"/>
              <a:t>Ферментті</a:t>
            </a:r>
            <a:r>
              <a:rPr lang="ru-RU" sz="1900"/>
              <a:t> </a:t>
            </a:r>
            <a:r>
              <a:rPr lang="ru-RU" sz="1900" err="1"/>
              <a:t>тасмалдағыштар</a:t>
            </a:r>
            <a:r>
              <a:rPr lang="ru-RU" sz="1900"/>
              <a:t> </a:t>
            </a:r>
            <a:r>
              <a:rPr lang="ru-RU" sz="1900" err="1"/>
              <a:t>немесе</a:t>
            </a:r>
            <a:r>
              <a:rPr lang="ru-RU" sz="1900"/>
              <a:t> </a:t>
            </a:r>
            <a:r>
              <a:rPr lang="ru-RU" sz="1900" err="1"/>
              <a:t>матрицалар</a:t>
            </a:r>
            <a:r>
              <a:rPr lang="ru-RU" sz="1900"/>
              <a:t> </a:t>
            </a:r>
            <a:r>
              <a:rPr lang="ru-RU" sz="1900" err="1"/>
              <a:t>мүлдем</a:t>
            </a:r>
            <a:r>
              <a:rPr lang="ru-RU" sz="1900"/>
              <a:t> </a:t>
            </a:r>
            <a:r>
              <a:rPr lang="ru-RU" sz="1900" err="1"/>
              <a:t>ерімейтін</a:t>
            </a:r>
            <a:r>
              <a:rPr lang="ru-RU" sz="1900"/>
              <a:t>, </a:t>
            </a:r>
            <a:r>
              <a:rPr lang="ru-RU" sz="1900" err="1"/>
              <a:t>химиялық</a:t>
            </a:r>
            <a:r>
              <a:rPr lang="ru-RU" sz="1900"/>
              <a:t> </a:t>
            </a:r>
            <a:r>
              <a:rPr lang="ru-RU" sz="1900" err="1"/>
              <a:t>және</a:t>
            </a:r>
            <a:r>
              <a:rPr lang="ru-RU" sz="1900"/>
              <a:t> </a:t>
            </a:r>
            <a:r>
              <a:rPr lang="ru-RU" sz="1900" err="1"/>
              <a:t>биологиялық</a:t>
            </a:r>
            <a:r>
              <a:rPr lang="ru-RU" sz="1900"/>
              <a:t> </a:t>
            </a:r>
            <a:r>
              <a:rPr lang="ru-RU" sz="1900" err="1"/>
              <a:t>тұрақтылығы</a:t>
            </a:r>
            <a:r>
              <a:rPr lang="ru-RU" sz="1900"/>
              <a:t> мен </a:t>
            </a:r>
            <a:r>
              <a:rPr lang="ru-RU" sz="1900" err="1"/>
              <a:t>ерекшеленетін</a:t>
            </a:r>
            <a:r>
              <a:rPr lang="ru-RU" sz="1900"/>
              <a:t>, </a:t>
            </a:r>
            <a:r>
              <a:rPr lang="ru-RU" sz="1900" err="1"/>
              <a:t>механикалық</a:t>
            </a:r>
            <a:r>
              <a:rPr lang="ru-RU" sz="1900"/>
              <a:t> </a:t>
            </a:r>
            <a:r>
              <a:rPr lang="ru-RU" sz="1900" err="1"/>
              <a:t>беріктігі</a:t>
            </a:r>
            <a:r>
              <a:rPr lang="ru-RU" sz="1900"/>
              <a:t> </a:t>
            </a:r>
            <a:r>
              <a:rPr lang="ru-RU" sz="1900" err="1"/>
              <a:t>жоғары</a:t>
            </a:r>
            <a:r>
              <a:rPr lang="ru-RU" sz="1900"/>
              <a:t> </a:t>
            </a:r>
            <a:r>
              <a:rPr lang="ru-RU" sz="1900" err="1"/>
              <a:t>болуы</a:t>
            </a:r>
            <a:r>
              <a:rPr lang="ru-RU" sz="1900"/>
              <a:t> </a:t>
            </a:r>
            <a:r>
              <a:rPr lang="ru-RU" sz="1900" err="1"/>
              <a:t>тиіс</a:t>
            </a:r>
            <a:r>
              <a:rPr lang="ru-RU" sz="1900"/>
              <a:t>. </a:t>
            </a:r>
            <a:r>
              <a:rPr lang="ru-RU" sz="1900" err="1"/>
              <a:t>Иммобилизделген</a:t>
            </a:r>
            <a:r>
              <a:rPr lang="ru-RU" sz="1900"/>
              <a:t> </a:t>
            </a:r>
            <a:r>
              <a:rPr lang="ru-RU" sz="1900" err="1"/>
              <a:t>ферменттерді</a:t>
            </a:r>
            <a:r>
              <a:rPr lang="ru-RU" sz="1900"/>
              <a:t> </a:t>
            </a:r>
            <a:r>
              <a:rPr lang="ru-RU" sz="1900" err="1"/>
              <a:t>алу</a:t>
            </a:r>
            <a:r>
              <a:rPr lang="ru-RU" sz="1900"/>
              <a:t> </a:t>
            </a:r>
            <a:r>
              <a:rPr lang="ru-RU" sz="1900" err="1"/>
              <a:t>үшін</a:t>
            </a:r>
            <a:r>
              <a:rPr lang="ru-RU" sz="1900"/>
              <a:t> </a:t>
            </a:r>
            <a:r>
              <a:rPr lang="ru-RU" sz="1900" err="1"/>
              <a:t>полимерлі</a:t>
            </a:r>
            <a:r>
              <a:rPr lang="ru-RU" sz="1900"/>
              <a:t> </a:t>
            </a:r>
            <a:r>
              <a:rPr lang="ru-RU" sz="1900" err="1"/>
              <a:t>тасымалдағыш</a:t>
            </a:r>
            <a:r>
              <a:rPr lang="ru-RU" sz="1900"/>
              <a:t> </a:t>
            </a:r>
            <a:r>
              <a:rPr lang="ru-RU" sz="1900" err="1"/>
              <a:t>негізіндегі</a:t>
            </a:r>
            <a:r>
              <a:rPr lang="ru-RU" sz="1900"/>
              <a:t> </a:t>
            </a:r>
            <a:r>
              <a:rPr lang="ru-RU" sz="1900" err="1"/>
              <a:t>табиғи</a:t>
            </a:r>
            <a:r>
              <a:rPr lang="ru-RU" sz="1900"/>
              <a:t> (целлюлоза </a:t>
            </a:r>
            <a:r>
              <a:rPr lang="ru-RU" sz="1900" err="1"/>
              <a:t>және</a:t>
            </a:r>
            <a:r>
              <a:rPr lang="ru-RU" sz="1900"/>
              <a:t> </a:t>
            </a:r>
            <a:r>
              <a:rPr lang="ru-RU" sz="1900" err="1"/>
              <a:t>оның</a:t>
            </a:r>
            <a:r>
              <a:rPr lang="ru-RU" sz="1900"/>
              <a:t> </a:t>
            </a:r>
            <a:r>
              <a:rPr lang="ru-RU" sz="1900" err="1"/>
              <a:t>туындылары</a:t>
            </a:r>
            <a:r>
              <a:rPr lang="ru-RU" sz="1900"/>
              <a:t>) </a:t>
            </a:r>
            <a:r>
              <a:rPr lang="ru-RU" sz="1900" err="1"/>
              <a:t>және</a:t>
            </a:r>
            <a:r>
              <a:rPr lang="ru-RU" sz="1900"/>
              <a:t> </a:t>
            </a:r>
            <a:r>
              <a:rPr lang="ru-RU" sz="1900" err="1"/>
              <a:t>жасанды</a:t>
            </a:r>
            <a:r>
              <a:rPr lang="ru-RU" sz="1900"/>
              <a:t> (полистирол, </a:t>
            </a:r>
            <a:r>
              <a:rPr lang="ru-RU" sz="1900" err="1"/>
              <a:t>полиакриламид</a:t>
            </a:r>
            <a:r>
              <a:rPr lang="ru-RU" sz="1900"/>
              <a:t>, полиамид) </a:t>
            </a:r>
            <a:r>
              <a:rPr lang="ru-RU" sz="1900" err="1"/>
              <a:t>полимерлер</a:t>
            </a:r>
            <a:r>
              <a:rPr lang="ru-RU" sz="1900"/>
              <a:t> </a:t>
            </a:r>
            <a:r>
              <a:rPr lang="ru-RU" sz="1900" err="1"/>
              <a:t>кеңінен</a:t>
            </a:r>
            <a:r>
              <a:rPr lang="ru-RU" sz="1900"/>
              <a:t> </a:t>
            </a:r>
            <a:r>
              <a:rPr lang="ru-RU" sz="1900" err="1"/>
              <a:t>қолданылады.Тасымалдағыш</a:t>
            </a:r>
            <a:r>
              <a:rPr lang="ru-RU" sz="1900"/>
              <a:t> </a:t>
            </a:r>
            <a:r>
              <a:rPr lang="ru-RU" sz="1900" err="1"/>
              <a:t>ретінде</a:t>
            </a:r>
            <a:r>
              <a:rPr lang="ru-RU" sz="1900"/>
              <a:t> </a:t>
            </a:r>
            <a:r>
              <a:rPr lang="ru-RU" sz="1900" err="1"/>
              <a:t>сонымен</a:t>
            </a:r>
            <a:r>
              <a:rPr lang="ru-RU" sz="1900"/>
              <a:t> </a:t>
            </a:r>
            <a:r>
              <a:rPr lang="ru-RU" sz="1900" err="1"/>
              <a:t>қатар</a:t>
            </a:r>
            <a:r>
              <a:rPr lang="ru-RU" sz="1900"/>
              <a:t> </a:t>
            </a:r>
            <a:r>
              <a:rPr lang="ru-RU" sz="1900" err="1"/>
              <a:t>саңылауы</a:t>
            </a:r>
            <a:r>
              <a:rPr lang="ru-RU" sz="1900"/>
              <a:t> бар </a:t>
            </a:r>
            <a:r>
              <a:rPr lang="ru-RU" sz="1900" err="1"/>
              <a:t>шыныны</a:t>
            </a:r>
            <a:r>
              <a:rPr lang="ru-RU" sz="1900"/>
              <a:t>, </a:t>
            </a:r>
            <a:r>
              <a:rPr lang="ru-RU" sz="1900" err="1"/>
              <a:t>сазды</a:t>
            </a:r>
            <a:r>
              <a:rPr lang="ru-RU" sz="1900"/>
              <a:t>, </a:t>
            </a:r>
            <a:r>
              <a:rPr lang="ru-RU" sz="1900" err="1"/>
              <a:t>силикагельді</a:t>
            </a:r>
            <a:r>
              <a:rPr lang="ru-RU" sz="1900"/>
              <a:t>, мата, </a:t>
            </a:r>
            <a:r>
              <a:rPr lang="ru-RU" sz="1900" err="1"/>
              <a:t>қағаз</a:t>
            </a:r>
            <a:r>
              <a:rPr lang="ru-RU" sz="1900"/>
              <a:t> </a:t>
            </a:r>
            <a:r>
              <a:rPr lang="ru-RU" sz="1900" err="1"/>
              <a:t>және</a:t>
            </a:r>
            <a:r>
              <a:rPr lang="ru-RU" sz="1900"/>
              <a:t> </a:t>
            </a:r>
            <a:r>
              <a:rPr lang="ru-RU" sz="1900" err="1"/>
              <a:t>т.б</a:t>
            </a:r>
            <a:r>
              <a:rPr lang="ru-RU" sz="1900"/>
              <a:t>. </a:t>
            </a:r>
            <a:r>
              <a:rPr lang="ru-RU" sz="1900" err="1"/>
              <a:t>материалдарды</a:t>
            </a:r>
            <a:r>
              <a:rPr lang="ru-RU" sz="1900"/>
              <a:t> </a:t>
            </a:r>
            <a:r>
              <a:rPr lang="ru-RU" sz="1900" err="1"/>
              <a:t>қолданады</a:t>
            </a:r>
            <a:endParaRPr lang="ru-KZ" sz="1900"/>
          </a:p>
        </p:txBody>
      </p:sp>
    </p:spTree>
    <p:extLst>
      <p:ext uri="{BB962C8B-B14F-4D97-AF65-F5344CB8AC3E}">
        <p14:creationId xmlns:p14="http://schemas.microsoft.com/office/powerpoint/2010/main" val="359145776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Объект 2">
            <a:extLst>
              <a:ext uri="{FF2B5EF4-FFF2-40B4-BE49-F238E27FC236}">
                <a16:creationId xmlns:a16="http://schemas.microsoft.com/office/drawing/2014/main" id="{2E2C922B-0C24-484A-9941-DD403F0B9884}"/>
              </a:ext>
            </a:extLst>
          </p:cNvPr>
          <p:cNvSpPr>
            <a:spLocks noGrp="1"/>
          </p:cNvSpPr>
          <p:nvPr>
            <p:ph idx="1"/>
          </p:nvPr>
        </p:nvSpPr>
        <p:spPr>
          <a:xfrm>
            <a:off x="4975861" y="804671"/>
            <a:ext cx="6399930" cy="5248657"/>
          </a:xfrm>
        </p:spPr>
        <p:txBody>
          <a:bodyPr anchor="ctr">
            <a:normAutofit/>
          </a:bodyPr>
          <a:lstStyle/>
          <a:p>
            <a:r>
              <a:rPr lang="ru-RU" dirty="0"/>
              <a:t>Ферменттер </a:t>
            </a:r>
            <a:r>
              <a:rPr lang="ru-RU" dirty="0" err="1"/>
              <a:t>иммобилизациясы</a:t>
            </a:r>
            <a:r>
              <a:rPr lang="ru-RU" dirty="0"/>
              <a:t> </a:t>
            </a:r>
            <a:r>
              <a:rPr lang="ru-RU" dirty="0" err="1"/>
              <a:t>өте</a:t>
            </a:r>
            <a:r>
              <a:rPr lang="ru-RU" dirty="0"/>
              <a:t> </a:t>
            </a:r>
            <a:r>
              <a:rPr lang="ru-RU" dirty="0" err="1"/>
              <a:t>қиын</a:t>
            </a:r>
            <a:r>
              <a:rPr lang="ru-RU" dirty="0"/>
              <a:t> </a:t>
            </a:r>
            <a:r>
              <a:rPr lang="ru-RU" dirty="0" err="1"/>
              <a:t>мақсатта</a:t>
            </a:r>
            <a:r>
              <a:rPr lang="ru-RU" dirty="0"/>
              <a:t> </a:t>
            </a:r>
            <a:r>
              <a:rPr lang="ru-RU" dirty="0" err="1"/>
              <a:t>және</a:t>
            </a:r>
            <a:r>
              <a:rPr lang="ru-RU" dirty="0"/>
              <a:t> </a:t>
            </a:r>
            <a:r>
              <a:rPr lang="ru-RU" dirty="0" err="1"/>
              <a:t>әрбір</a:t>
            </a:r>
            <a:r>
              <a:rPr lang="ru-RU" dirty="0"/>
              <a:t> фермент </a:t>
            </a:r>
            <a:r>
              <a:rPr lang="ru-RU" dirty="0" err="1"/>
              <a:t>үшін</a:t>
            </a:r>
            <a:r>
              <a:rPr lang="ru-RU" dirty="0"/>
              <a:t> </a:t>
            </a:r>
            <a:r>
              <a:rPr lang="ru-RU" dirty="0" err="1"/>
              <a:t>жеке</a:t>
            </a:r>
            <a:r>
              <a:rPr lang="ru-RU" dirty="0"/>
              <a:t>–</a:t>
            </a:r>
            <a:r>
              <a:rPr lang="ru-RU" dirty="0" err="1"/>
              <a:t>жеке</a:t>
            </a:r>
            <a:r>
              <a:rPr lang="ru-RU" dirty="0"/>
              <a:t> </a:t>
            </a:r>
            <a:r>
              <a:rPr lang="ru-RU" dirty="0" err="1"/>
              <a:t>есептелінеді</a:t>
            </a:r>
            <a:r>
              <a:rPr lang="ru-RU" dirty="0"/>
              <a:t>. </a:t>
            </a:r>
            <a:r>
              <a:rPr lang="ru-RU" dirty="0" err="1"/>
              <a:t>Ферменттерді</a:t>
            </a:r>
            <a:r>
              <a:rPr lang="ru-RU" dirty="0"/>
              <a:t> </a:t>
            </a:r>
            <a:r>
              <a:rPr lang="ru-RU" dirty="0" err="1"/>
              <a:t>иммобилизациялаудың</a:t>
            </a:r>
            <a:r>
              <a:rPr lang="ru-RU" dirty="0"/>
              <a:t> </a:t>
            </a:r>
            <a:r>
              <a:rPr lang="ru-RU" dirty="0" err="1"/>
              <a:t>химиялық</a:t>
            </a:r>
            <a:r>
              <a:rPr lang="ru-RU" dirty="0"/>
              <a:t> </a:t>
            </a:r>
            <a:r>
              <a:rPr lang="ru-RU" dirty="0" err="1"/>
              <a:t>және</a:t>
            </a:r>
            <a:r>
              <a:rPr lang="ru-RU" dirty="0"/>
              <a:t> </a:t>
            </a:r>
            <a:r>
              <a:rPr lang="ru-RU" dirty="0" err="1"/>
              <a:t>физикалық</a:t>
            </a:r>
            <a:r>
              <a:rPr lang="ru-RU" dirty="0"/>
              <a:t> </a:t>
            </a:r>
            <a:r>
              <a:rPr lang="ru-RU" dirty="0" err="1"/>
              <a:t>әдістері</a:t>
            </a:r>
            <a:r>
              <a:rPr lang="ru-RU" dirty="0"/>
              <a:t> бар. </a:t>
            </a:r>
            <a:r>
              <a:rPr lang="ru-RU" dirty="0" err="1"/>
              <a:t>Физикалық</a:t>
            </a:r>
            <a:r>
              <a:rPr lang="ru-RU" dirty="0"/>
              <a:t> </a:t>
            </a:r>
            <a:r>
              <a:rPr lang="ru-RU" dirty="0" err="1"/>
              <a:t>әдістер</a:t>
            </a:r>
            <a:r>
              <a:rPr lang="ru-RU" dirty="0"/>
              <a:t> </a:t>
            </a:r>
            <a:r>
              <a:rPr lang="ru-RU" dirty="0" err="1"/>
              <a:t>ақуыздардың</a:t>
            </a:r>
            <a:r>
              <a:rPr lang="ru-RU" dirty="0"/>
              <a:t> </a:t>
            </a:r>
            <a:r>
              <a:rPr lang="ru-RU" dirty="0" err="1"/>
              <a:t>әртүрлі</a:t>
            </a:r>
            <a:r>
              <a:rPr lang="ru-RU" dirty="0"/>
              <a:t> </a:t>
            </a:r>
            <a:r>
              <a:rPr lang="ru-RU" dirty="0" err="1"/>
              <a:t>беттерде</a:t>
            </a:r>
            <a:r>
              <a:rPr lang="ru-RU" dirty="0"/>
              <a:t> </a:t>
            </a:r>
            <a:r>
              <a:rPr lang="ru-RU" dirty="0" err="1"/>
              <a:t>адсорбцияланатын</a:t>
            </a:r>
            <a:r>
              <a:rPr lang="ru-RU" dirty="0"/>
              <a:t> </a:t>
            </a:r>
            <a:r>
              <a:rPr lang="ru-RU" dirty="0" err="1"/>
              <a:t>қабілетіне</a:t>
            </a:r>
            <a:r>
              <a:rPr lang="ru-RU" dirty="0"/>
              <a:t> </a:t>
            </a:r>
            <a:r>
              <a:rPr lang="ru-RU" dirty="0" err="1"/>
              <a:t>негізделген</a:t>
            </a:r>
            <a:r>
              <a:rPr lang="ru-RU" dirty="0"/>
              <a:t>. Адсорбция </a:t>
            </a:r>
            <a:r>
              <a:rPr lang="ru-RU" dirty="0" err="1"/>
              <a:t>әдісі</a:t>
            </a:r>
            <a:r>
              <a:rPr lang="ru-RU" dirty="0"/>
              <a:t> </a:t>
            </a:r>
            <a:r>
              <a:rPr lang="ru-RU" dirty="0" err="1"/>
              <a:t>өте</a:t>
            </a:r>
            <a:r>
              <a:rPr lang="ru-RU" dirty="0"/>
              <a:t> </a:t>
            </a:r>
            <a:r>
              <a:rPr lang="ru-RU" dirty="0" err="1"/>
              <a:t>қарапайым</a:t>
            </a:r>
            <a:r>
              <a:rPr lang="ru-RU" dirty="0"/>
              <a:t>, </a:t>
            </a:r>
            <a:r>
              <a:rPr lang="ru-RU" dirty="0" err="1"/>
              <a:t>бірақ</a:t>
            </a:r>
            <a:r>
              <a:rPr lang="ru-RU" dirty="0"/>
              <a:t> </a:t>
            </a:r>
            <a:r>
              <a:rPr lang="ru-RU" dirty="0" err="1"/>
              <a:t>оның</a:t>
            </a:r>
            <a:r>
              <a:rPr lang="ru-RU" dirty="0"/>
              <a:t> </a:t>
            </a:r>
            <a:r>
              <a:rPr lang="ru-RU" dirty="0" err="1"/>
              <a:t>кемшілігі</a:t>
            </a:r>
            <a:r>
              <a:rPr lang="ru-RU" dirty="0"/>
              <a:t> </a:t>
            </a:r>
            <a:r>
              <a:rPr lang="ru-RU" dirty="0" err="1"/>
              <a:t>болып</a:t>
            </a:r>
            <a:r>
              <a:rPr lang="ru-RU" dirty="0"/>
              <a:t>, </a:t>
            </a:r>
            <a:r>
              <a:rPr lang="ru-RU" dirty="0" err="1"/>
              <a:t>иммобилизделген</a:t>
            </a:r>
            <a:r>
              <a:rPr lang="ru-RU" dirty="0"/>
              <a:t> </a:t>
            </a:r>
            <a:r>
              <a:rPr lang="ru-RU" dirty="0" err="1"/>
              <a:t>ферменттердің</a:t>
            </a:r>
            <a:r>
              <a:rPr lang="ru-RU" dirty="0"/>
              <a:t> </a:t>
            </a:r>
            <a:r>
              <a:rPr lang="ru-RU" dirty="0" err="1"/>
              <a:t>оңай</a:t>
            </a:r>
            <a:r>
              <a:rPr lang="ru-RU" dirty="0"/>
              <a:t> </a:t>
            </a:r>
            <a:r>
              <a:rPr lang="ru-RU" dirty="0" err="1"/>
              <a:t>десорбциясына</a:t>
            </a:r>
            <a:r>
              <a:rPr lang="ru-RU" dirty="0"/>
              <a:t> </a:t>
            </a:r>
            <a:r>
              <a:rPr lang="ru-RU" dirty="0" err="1"/>
              <a:t>байланысты</a:t>
            </a:r>
            <a:r>
              <a:rPr lang="ru-RU" dirty="0"/>
              <a:t>.</a:t>
            </a:r>
          </a:p>
          <a:p>
            <a:endParaRPr lang="ru-KZ" dirty="0"/>
          </a:p>
        </p:txBody>
      </p:sp>
    </p:spTree>
    <p:extLst>
      <p:ext uri="{BB962C8B-B14F-4D97-AF65-F5344CB8AC3E}">
        <p14:creationId xmlns:p14="http://schemas.microsoft.com/office/powerpoint/2010/main" val="308321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Объект 2">
            <a:extLst>
              <a:ext uri="{FF2B5EF4-FFF2-40B4-BE49-F238E27FC236}">
                <a16:creationId xmlns:a16="http://schemas.microsoft.com/office/drawing/2014/main" id="{3F91CD31-DCDA-47AB-9D56-C72920A66F64}"/>
              </a:ext>
            </a:extLst>
          </p:cNvPr>
          <p:cNvSpPr>
            <a:spLocks noGrp="1"/>
          </p:cNvSpPr>
          <p:nvPr>
            <p:ph idx="1"/>
          </p:nvPr>
        </p:nvSpPr>
        <p:spPr>
          <a:xfrm>
            <a:off x="4975861" y="804671"/>
            <a:ext cx="6399930" cy="5248657"/>
          </a:xfrm>
        </p:spPr>
        <p:txBody>
          <a:bodyPr anchor="ctr">
            <a:normAutofit/>
          </a:bodyPr>
          <a:lstStyle/>
          <a:p>
            <a:r>
              <a:rPr lang="ru-RU" dirty="0"/>
              <a:t>Фермент </a:t>
            </a:r>
            <a:r>
              <a:rPr lang="ru-RU" dirty="0" err="1"/>
              <a:t>тасымалдағышпен</a:t>
            </a:r>
            <a:r>
              <a:rPr lang="ru-RU" dirty="0"/>
              <a:t> </a:t>
            </a:r>
            <a:r>
              <a:rPr lang="ru-RU" dirty="0" err="1"/>
              <a:t>өзара</a:t>
            </a:r>
            <a:r>
              <a:rPr lang="ru-RU" dirty="0"/>
              <a:t> </a:t>
            </a:r>
            <a:r>
              <a:rPr lang="ru-RU" dirty="0" err="1"/>
              <a:t>әрекетке</a:t>
            </a:r>
            <a:r>
              <a:rPr lang="ru-RU" dirty="0"/>
              <a:t> </a:t>
            </a:r>
            <a:r>
              <a:rPr lang="ru-RU" dirty="0" err="1"/>
              <a:t>түспейтін</a:t>
            </a:r>
            <a:r>
              <a:rPr lang="ru-RU" dirty="0"/>
              <a:t> </a:t>
            </a:r>
            <a:r>
              <a:rPr lang="ru-RU" dirty="0" err="1"/>
              <a:t>иммобилизациялық</a:t>
            </a:r>
            <a:r>
              <a:rPr lang="ru-RU" dirty="0"/>
              <a:t> </a:t>
            </a:r>
            <a:r>
              <a:rPr lang="ru-RU" dirty="0" err="1"/>
              <a:t>әдісі</a:t>
            </a:r>
            <a:r>
              <a:rPr lang="ru-RU" dirty="0"/>
              <a:t> бар. </a:t>
            </a:r>
            <a:r>
              <a:rPr lang="ru-RU" dirty="0" err="1"/>
              <a:t>Онда</a:t>
            </a:r>
            <a:r>
              <a:rPr lang="ru-RU" dirty="0"/>
              <a:t> фермент гель </a:t>
            </a:r>
            <a:r>
              <a:rPr lang="ru-RU" dirty="0" err="1"/>
              <a:t>торымен</a:t>
            </a:r>
            <a:r>
              <a:rPr lang="ru-RU" dirty="0"/>
              <a:t> </a:t>
            </a:r>
            <a:r>
              <a:rPr lang="ru-RU" dirty="0" err="1"/>
              <a:t>ұяшықтарына</a:t>
            </a:r>
            <a:r>
              <a:rPr lang="ru-RU" dirty="0"/>
              <a:t> </a:t>
            </a:r>
            <a:r>
              <a:rPr lang="ru-RU" dirty="0" err="1"/>
              <a:t>енгізілген</a:t>
            </a:r>
            <a:r>
              <a:rPr lang="ru-RU" dirty="0"/>
              <a:t> </a:t>
            </a:r>
            <a:r>
              <a:rPr lang="ru-RU" dirty="0" err="1"/>
              <a:t>болуы</a:t>
            </a:r>
            <a:r>
              <a:rPr lang="ru-RU" dirty="0"/>
              <a:t> </a:t>
            </a:r>
            <a:r>
              <a:rPr lang="ru-RU" dirty="0" err="1"/>
              <a:t>мүмкін.Гель</a:t>
            </a:r>
            <a:r>
              <a:rPr lang="ru-RU" dirty="0"/>
              <a:t> </a:t>
            </a:r>
            <a:r>
              <a:rPr lang="ru-RU" dirty="0" err="1"/>
              <a:t>түтікшесінің</a:t>
            </a:r>
            <a:r>
              <a:rPr lang="ru-RU" dirty="0"/>
              <a:t> </a:t>
            </a:r>
            <a:r>
              <a:rPr lang="ru-RU" dirty="0" err="1"/>
              <a:t>үлкендігі</a:t>
            </a:r>
            <a:r>
              <a:rPr lang="ru-RU" dirty="0"/>
              <a:t> фермент </a:t>
            </a:r>
            <a:r>
              <a:rPr lang="ru-RU" dirty="0" err="1"/>
              <a:t>молекуласының</a:t>
            </a:r>
            <a:r>
              <a:rPr lang="ru-RU" dirty="0"/>
              <a:t> </a:t>
            </a:r>
            <a:r>
              <a:rPr lang="ru-RU" dirty="0" err="1"/>
              <a:t>көлемінен</a:t>
            </a:r>
            <a:r>
              <a:rPr lang="ru-RU" dirty="0"/>
              <a:t> </a:t>
            </a:r>
            <a:r>
              <a:rPr lang="ru-RU" dirty="0" err="1"/>
              <a:t>кіші</a:t>
            </a:r>
            <a:r>
              <a:rPr lang="ru-RU" dirty="0"/>
              <a:t> </a:t>
            </a:r>
            <a:r>
              <a:rPr lang="ru-RU" dirty="0" err="1"/>
              <a:t>болуы</a:t>
            </a:r>
            <a:r>
              <a:rPr lang="ru-RU" dirty="0"/>
              <a:t> </a:t>
            </a:r>
            <a:r>
              <a:rPr lang="ru-RU" dirty="0" err="1"/>
              <a:t>тиіс</a:t>
            </a:r>
            <a:r>
              <a:rPr lang="ru-RU" dirty="0"/>
              <a:t>, </a:t>
            </a:r>
            <a:r>
              <a:rPr lang="ru-RU" dirty="0" err="1"/>
              <a:t>бірақ</a:t>
            </a:r>
            <a:r>
              <a:rPr lang="ru-RU" dirty="0"/>
              <a:t> </a:t>
            </a:r>
            <a:r>
              <a:rPr lang="ru-RU" dirty="0" err="1"/>
              <a:t>олар</a:t>
            </a:r>
            <a:r>
              <a:rPr lang="ru-RU" dirty="0"/>
              <a:t> </a:t>
            </a:r>
            <a:r>
              <a:rPr lang="ru-RU" dirty="0" err="1"/>
              <a:t>субстраттың</a:t>
            </a:r>
            <a:r>
              <a:rPr lang="ru-RU" dirty="0"/>
              <a:t> </a:t>
            </a:r>
            <a:r>
              <a:rPr lang="ru-RU" dirty="0" err="1"/>
              <a:t>ферментке</a:t>
            </a:r>
            <a:r>
              <a:rPr lang="ru-RU" dirty="0"/>
              <a:t> </a:t>
            </a:r>
            <a:r>
              <a:rPr lang="ru-RU" dirty="0" err="1"/>
              <a:t>әсер</a:t>
            </a:r>
            <a:r>
              <a:rPr lang="ru-RU" dirty="0"/>
              <a:t> </a:t>
            </a:r>
            <a:r>
              <a:rPr lang="ru-RU" dirty="0" err="1"/>
              <a:t>етуіне</a:t>
            </a:r>
            <a:r>
              <a:rPr lang="ru-RU" dirty="0"/>
              <a:t> </a:t>
            </a:r>
            <a:r>
              <a:rPr lang="ru-RU" dirty="0" err="1"/>
              <a:t>кедергі</a:t>
            </a:r>
            <a:r>
              <a:rPr lang="ru-RU" dirty="0"/>
              <a:t> </a:t>
            </a:r>
            <a:r>
              <a:rPr lang="ru-RU" dirty="0" err="1"/>
              <a:t>жасамауы</a:t>
            </a:r>
            <a:r>
              <a:rPr lang="ru-RU" dirty="0"/>
              <a:t> </a:t>
            </a:r>
            <a:r>
              <a:rPr lang="ru-RU" dirty="0" err="1"/>
              <a:t>тиіс</a:t>
            </a:r>
            <a:r>
              <a:rPr lang="ru-RU" dirty="0"/>
              <a:t>. Фермент </a:t>
            </a:r>
            <a:r>
              <a:rPr lang="ru-RU" dirty="0" err="1"/>
              <a:t>иммобилизациясы</a:t>
            </a:r>
            <a:r>
              <a:rPr lang="ru-RU" dirty="0"/>
              <a:t> </a:t>
            </a:r>
            <a:r>
              <a:rPr lang="ru-RU" dirty="0" err="1"/>
              <a:t>үшін</a:t>
            </a:r>
            <a:r>
              <a:rPr lang="ru-RU" dirty="0"/>
              <a:t> акриламид </a:t>
            </a:r>
            <a:r>
              <a:rPr lang="ru-RU" dirty="0" err="1"/>
              <a:t>гелі</a:t>
            </a:r>
            <a:r>
              <a:rPr lang="ru-RU" dirty="0"/>
              <a:t> </a:t>
            </a:r>
            <a:r>
              <a:rPr lang="ru-RU" dirty="0" err="1"/>
              <a:t>кеңінен</a:t>
            </a:r>
            <a:r>
              <a:rPr lang="ru-RU" dirty="0"/>
              <a:t> </a:t>
            </a:r>
            <a:r>
              <a:rPr lang="ru-RU" dirty="0" err="1"/>
              <a:t>қолданылады</a:t>
            </a:r>
            <a:r>
              <a:rPr lang="ru-RU" dirty="0"/>
              <a:t>. </a:t>
            </a:r>
            <a:r>
              <a:rPr lang="ru-RU" dirty="0" err="1"/>
              <a:t>Бұл</a:t>
            </a:r>
            <a:r>
              <a:rPr lang="ru-RU" dirty="0"/>
              <a:t> </a:t>
            </a:r>
            <a:r>
              <a:rPr lang="ru-RU" dirty="0" err="1"/>
              <a:t>әдіс</a:t>
            </a:r>
            <a:r>
              <a:rPr lang="ru-RU" dirty="0"/>
              <a:t> субстрат </a:t>
            </a:r>
            <a:r>
              <a:rPr lang="ru-RU" dirty="0" err="1"/>
              <a:t>жоғарғы</a:t>
            </a:r>
            <a:r>
              <a:rPr lang="ru-RU" dirty="0"/>
              <a:t> </a:t>
            </a:r>
            <a:r>
              <a:rPr lang="ru-RU" dirty="0" err="1"/>
              <a:t>молекулалы</a:t>
            </a:r>
            <a:r>
              <a:rPr lang="ru-RU" dirty="0"/>
              <a:t> </a:t>
            </a:r>
            <a:r>
              <a:rPr lang="ru-RU" dirty="0" err="1"/>
              <a:t>заттар</a:t>
            </a:r>
            <a:r>
              <a:rPr lang="ru-RU" dirty="0"/>
              <a:t> </a:t>
            </a:r>
            <a:r>
              <a:rPr lang="ru-RU" dirty="0" err="1"/>
              <a:t>болғанда</a:t>
            </a:r>
            <a:r>
              <a:rPr lang="ru-RU" dirty="0"/>
              <a:t> </a:t>
            </a:r>
            <a:r>
              <a:rPr lang="ru-RU" dirty="0" err="1"/>
              <a:t>жарамсыз</a:t>
            </a:r>
            <a:r>
              <a:rPr lang="ru-RU" dirty="0"/>
              <a:t> </a:t>
            </a:r>
            <a:r>
              <a:rPr lang="ru-RU" dirty="0" err="1"/>
              <a:t>болады</a:t>
            </a:r>
            <a:r>
              <a:rPr lang="ru-RU" dirty="0"/>
              <a:t>.</a:t>
            </a:r>
          </a:p>
          <a:p>
            <a:endParaRPr lang="ru-KZ" dirty="0"/>
          </a:p>
        </p:txBody>
      </p:sp>
    </p:spTree>
    <p:extLst>
      <p:ext uri="{BB962C8B-B14F-4D97-AF65-F5344CB8AC3E}">
        <p14:creationId xmlns:p14="http://schemas.microsoft.com/office/powerpoint/2010/main" val="1268120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a16="http://schemas.microsoft.com/office/drawing/2014/main" id="{E8D18245-BEC7-4577-B579-D886E270CB2A}"/>
              </a:ext>
            </a:extLst>
          </p:cNvPr>
          <p:cNvSpPr>
            <a:spLocks noGrp="1"/>
          </p:cNvSpPr>
          <p:nvPr>
            <p:ph idx="1"/>
          </p:nvPr>
        </p:nvSpPr>
        <p:spPr>
          <a:xfrm>
            <a:off x="5204109" y="1645920"/>
            <a:ext cx="6269434" cy="4470821"/>
          </a:xfrm>
        </p:spPr>
        <p:txBody>
          <a:bodyPr>
            <a:normAutofit/>
          </a:bodyPr>
          <a:lstStyle/>
          <a:p>
            <a:r>
              <a:rPr lang="ru-RU" dirty="0"/>
              <a:t>Ферменттерді </a:t>
            </a:r>
            <a:r>
              <a:rPr lang="ru-RU" dirty="0" err="1"/>
              <a:t>иммобилизациялаудың</a:t>
            </a:r>
            <a:r>
              <a:rPr lang="ru-RU" dirty="0"/>
              <a:t> </a:t>
            </a:r>
            <a:r>
              <a:rPr lang="ru-RU" dirty="0" err="1"/>
              <a:t>химиялық</a:t>
            </a:r>
            <a:r>
              <a:rPr lang="ru-RU" dirty="0"/>
              <a:t> </a:t>
            </a:r>
            <a:r>
              <a:rPr lang="ru-RU" dirty="0" err="1"/>
              <a:t>әдісі</a:t>
            </a:r>
            <a:r>
              <a:rPr lang="ru-RU" dirty="0"/>
              <a:t> матрица мен </a:t>
            </a:r>
            <a:r>
              <a:rPr lang="ru-RU" dirty="0" err="1"/>
              <a:t>ақуыз</a:t>
            </a:r>
            <a:r>
              <a:rPr lang="ru-RU" dirty="0"/>
              <a:t> </a:t>
            </a:r>
            <a:r>
              <a:rPr lang="ru-RU" dirty="0" err="1"/>
              <a:t>молекуласының</a:t>
            </a:r>
            <a:r>
              <a:rPr lang="ru-RU" dirty="0"/>
              <a:t> </a:t>
            </a:r>
            <a:r>
              <a:rPr lang="ru-RU" dirty="0" err="1"/>
              <a:t>арасында</a:t>
            </a:r>
            <a:r>
              <a:rPr lang="ru-RU" dirty="0"/>
              <a:t> </a:t>
            </a:r>
            <a:r>
              <a:rPr lang="ru-RU" dirty="0" err="1"/>
              <a:t>ковалентті</a:t>
            </a:r>
            <a:r>
              <a:rPr lang="ru-RU" dirty="0"/>
              <a:t> </a:t>
            </a:r>
            <a:r>
              <a:rPr lang="ru-RU" dirty="0" err="1"/>
              <a:t>байланыстың</a:t>
            </a:r>
            <a:r>
              <a:rPr lang="ru-RU" dirty="0"/>
              <a:t> </a:t>
            </a:r>
            <a:r>
              <a:rPr lang="ru-RU" dirty="0" err="1"/>
              <a:t>түзілуіне</a:t>
            </a:r>
            <a:r>
              <a:rPr lang="ru-RU" dirty="0"/>
              <a:t> </a:t>
            </a:r>
            <a:r>
              <a:rPr lang="ru-RU" dirty="0" err="1"/>
              <a:t>негізделген</a:t>
            </a:r>
            <a:r>
              <a:rPr lang="ru-RU" dirty="0"/>
              <a:t>. </a:t>
            </a:r>
            <a:r>
              <a:rPr lang="ru-RU" dirty="0" err="1"/>
              <a:t>Химиялық</a:t>
            </a:r>
            <a:r>
              <a:rPr lang="ru-RU" dirty="0"/>
              <a:t> </a:t>
            </a:r>
            <a:r>
              <a:rPr lang="ru-RU" dirty="0" err="1"/>
              <a:t>әдістің</a:t>
            </a:r>
            <a:r>
              <a:rPr lang="ru-RU" dirty="0"/>
              <a:t> </a:t>
            </a:r>
            <a:r>
              <a:rPr lang="ru-RU" dirty="0" err="1"/>
              <a:t>артықшылығы</a:t>
            </a:r>
            <a:r>
              <a:rPr lang="ru-RU" dirty="0"/>
              <a:t> </a:t>
            </a:r>
            <a:r>
              <a:rPr lang="ru-RU" dirty="0" err="1"/>
              <a:t>пролонгирлеуші</a:t>
            </a:r>
            <a:r>
              <a:rPr lang="ru-RU" dirty="0"/>
              <a:t> </a:t>
            </a:r>
            <a:r>
              <a:rPr lang="ru-RU" dirty="0" err="1"/>
              <a:t>әрекеті</a:t>
            </a:r>
            <a:r>
              <a:rPr lang="ru-RU" dirty="0"/>
              <a:t> </a:t>
            </a:r>
            <a:r>
              <a:rPr lang="ru-RU" dirty="0" err="1"/>
              <a:t>биокатализаторларды</a:t>
            </a:r>
            <a:r>
              <a:rPr lang="ru-RU" dirty="0"/>
              <a:t> </a:t>
            </a:r>
            <a:r>
              <a:rPr lang="ru-RU" dirty="0" err="1"/>
              <a:t>алуға</a:t>
            </a:r>
            <a:r>
              <a:rPr lang="ru-RU" dirty="0"/>
              <a:t> </a:t>
            </a:r>
            <a:r>
              <a:rPr lang="ru-RU" dirty="0" err="1"/>
              <a:t>мүмкіндік</a:t>
            </a:r>
            <a:r>
              <a:rPr lang="ru-RU" dirty="0"/>
              <a:t> </a:t>
            </a:r>
            <a:r>
              <a:rPr lang="ru-RU" dirty="0" err="1"/>
              <a:t>береді</a:t>
            </a:r>
            <a:r>
              <a:rPr lang="ru-RU" dirty="0"/>
              <a:t>: фермент </a:t>
            </a:r>
            <a:r>
              <a:rPr lang="ru-RU" dirty="0" err="1"/>
              <a:t>ұзақ</a:t>
            </a:r>
            <a:r>
              <a:rPr lang="ru-RU" dirty="0"/>
              <a:t> </a:t>
            </a:r>
            <a:r>
              <a:rPr lang="ru-RU" dirty="0" err="1"/>
              <a:t>уақыт</a:t>
            </a:r>
            <a:r>
              <a:rPr lang="ru-RU" dirty="0"/>
              <a:t> </a:t>
            </a:r>
            <a:r>
              <a:rPr lang="ru-RU" dirty="0" err="1"/>
              <a:t>бойы</a:t>
            </a:r>
            <a:r>
              <a:rPr lang="ru-RU" dirty="0"/>
              <a:t> </a:t>
            </a:r>
            <a:r>
              <a:rPr lang="ru-RU" dirty="0" err="1"/>
              <a:t>қолданылса</a:t>
            </a:r>
            <a:r>
              <a:rPr lang="ru-RU" dirty="0"/>
              <a:t> да </a:t>
            </a:r>
            <a:r>
              <a:rPr lang="ru-RU" dirty="0" err="1"/>
              <a:t>ерітіндіге</a:t>
            </a:r>
            <a:r>
              <a:rPr lang="ru-RU" dirty="0"/>
              <a:t> </a:t>
            </a:r>
            <a:r>
              <a:rPr lang="ru-RU" dirty="0" err="1"/>
              <a:t>өтпейді</a:t>
            </a:r>
            <a:r>
              <a:rPr lang="ru-RU" dirty="0"/>
              <a:t>.</a:t>
            </a:r>
          </a:p>
          <a:p>
            <a:endParaRPr lang="ru-KZ" dirty="0"/>
          </a:p>
        </p:txBody>
      </p:sp>
    </p:spTree>
    <p:extLst>
      <p:ext uri="{BB962C8B-B14F-4D97-AF65-F5344CB8AC3E}">
        <p14:creationId xmlns:p14="http://schemas.microsoft.com/office/powerpoint/2010/main" val="2385025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Объект 2">
            <a:extLst>
              <a:ext uri="{FF2B5EF4-FFF2-40B4-BE49-F238E27FC236}">
                <a16:creationId xmlns:a16="http://schemas.microsoft.com/office/drawing/2014/main" id="{0A616469-BEB4-4ADF-8D4F-CFB2AB90DDD9}"/>
              </a:ext>
            </a:extLst>
          </p:cNvPr>
          <p:cNvSpPr>
            <a:spLocks noGrp="1"/>
          </p:cNvSpPr>
          <p:nvPr>
            <p:ph idx="1"/>
          </p:nvPr>
        </p:nvSpPr>
        <p:spPr>
          <a:xfrm>
            <a:off x="1068388" y="1645920"/>
            <a:ext cx="5919503" cy="4470821"/>
          </a:xfrm>
        </p:spPr>
        <p:txBody>
          <a:bodyPr>
            <a:normAutofit/>
          </a:bodyPr>
          <a:lstStyle/>
          <a:p>
            <a:r>
              <a:rPr lang="ru-RU" dirty="0"/>
              <a:t>Фермент </a:t>
            </a:r>
            <a:r>
              <a:rPr lang="ru-RU" dirty="0" err="1"/>
              <a:t>иммобилизациясымен</a:t>
            </a:r>
            <a:r>
              <a:rPr lang="ru-RU" dirty="0"/>
              <a:t> </a:t>
            </a:r>
            <a:r>
              <a:rPr lang="ru-RU" dirty="0" err="1"/>
              <a:t>қатар</a:t>
            </a:r>
            <a:r>
              <a:rPr lang="ru-RU" dirty="0"/>
              <a:t> микроорганизмдердің </a:t>
            </a:r>
            <a:r>
              <a:rPr lang="ru-RU" dirty="0" err="1"/>
              <a:t>бүтін</a:t>
            </a:r>
            <a:r>
              <a:rPr lang="ru-RU" dirty="0"/>
              <a:t> </a:t>
            </a:r>
            <a:r>
              <a:rPr lang="ru-RU" dirty="0" err="1"/>
              <a:t>жасушасы</a:t>
            </a:r>
            <a:r>
              <a:rPr lang="ru-RU" dirty="0"/>
              <a:t> да </a:t>
            </a:r>
            <a:r>
              <a:rPr lang="ru-RU" dirty="0" err="1"/>
              <a:t>иммобилизациялануы</a:t>
            </a:r>
            <a:r>
              <a:rPr lang="ru-RU" dirty="0"/>
              <a:t> </a:t>
            </a:r>
            <a:r>
              <a:rPr lang="ru-RU" dirty="0" err="1"/>
              <a:t>мүмкін</a:t>
            </a:r>
            <a:r>
              <a:rPr lang="ru-RU" dirty="0"/>
              <a:t>. </a:t>
            </a:r>
            <a:r>
              <a:rPr lang="ru-RU" dirty="0" err="1"/>
              <a:t>Бұл</a:t>
            </a:r>
            <a:r>
              <a:rPr lang="ru-RU" dirty="0"/>
              <a:t> </a:t>
            </a:r>
            <a:r>
              <a:rPr lang="ru-RU" dirty="0" err="1"/>
              <a:t>әдіс</a:t>
            </a:r>
            <a:r>
              <a:rPr lang="ru-RU" dirty="0"/>
              <a:t> полимер </a:t>
            </a:r>
            <a:r>
              <a:rPr lang="ru-RU" dirty="0" err="1"/>
              <a:t>кеңістігінің</a:t>
            </a:r>
            <a:r>
              <a:rPr lang="ru-RU" dirty="0"/>
              <a:t> </a:t>
            </a:r>
            <a:r>
              <a:rPr lang="ru-RU" dirty="0" err="1"/>
              <a:t>торына</a:t>
            </a:r>
            <a:r>
              <a:rPr lang="ru-RU" dirty="0"/>
              <a:t> </a:t>
            </a:r>
            <a:r>
              <a:rPr lang="ru-RU" dirty="0" err="1"/>
              <a:t>жасушаның</a:t>
            </a:r>
            <a:r>
              <a:rPr lang="ru-RU" dirty="0"/>
              <a:t> </a:t>
            </a:r>
            <a:r>
              <a:rPr lang="ru-RU" dirty="0" err="1"/>
              <a:t>механикалық</a:t>
            </a:r>
            <a:r>
              <a:rPr lang="ru-RU" dirty="0"/>
              <a:t> </a:t>
            </a:r>
            <a:r>
              <a:rPr lang="ru-RU" dirty="0" err="1"/>
              <a:t>негізделуіне</a:t>
            </a:r>
            <a:r>
              <a:rPr lang="ru-RU" dirty="0"/>
              <a:t> </a:t>
            </a:r>
            <a:r>
              <a:rPr lang="ru-RU" dirty="0" err="1"/>
              <a:t>негізделген</a:t>
            </a:r>
            <a:r>
              <a:rPr lang="ru-RU" dirty="0"/>
              <a:t>, </a:t>
            </a:r>
            <a:r>
              <a:rPr lang="ru-RU" dirty="0" err="1"/>
              <a:t>онда</a:t>
            </a:r>
            <a:r>
              <a:rPr lang="ru-RU" dirty="0"/>
              <a:t> </a:t>
            </a:r>
            <a:r>
              <a:rPr lang="ru-RU" dirty="0" err="1"/>
              <a:t>олар</a:t>
            </a:r>
            <a:r>
              <a:rPr lang="ru-RU" dirty="0"/>
              <a:t> </a:t>
            </a:r>
            <a:r>
              <a:rPr lang="ru-RU" dirty="0" err="1"/>
              <a:t>өзінің</a:t>
            </a:r>
            <a:r>
              <a:rPr lang="ru-RU" dirty="0"/>
              <a:t> </a:t>
            </a:r>
            <a:r>
              <a:rPr lang="ru-RU" dirty="0" err="1"/>
              <a:t>тіршілік</a:t>
            </a:r>
            <a:r>
              <a:rPr lang="ru-RU" dirty="0"/>
              <a:t> </a:t>
            </a:r>
            <a:r>
              <a:rPr lang="ru-RU" dirty="0" err="1"/>
              <a:t>етуіне</a:t>
            </a:r>
            <a:r>
              <a:rPr lang="ru-RU" dirty="0"/>
              <a:t> </a:t>
            </a:r>
            <a:r>
              <a:rPr lang="ru-RU" dirty="0" err="1"/>
              <a:t>және</a:t>
            </a:r>
            <a:r>
              <a:rPr lang="ru-RU" dirty="0"/>
              <a:t> </a:t>
            </a:r>
            <a:r>
              <a:rPr lang="ru-RU" dirty="0" err="1"/>
              <a:t>ферменттік</a:t>
            </a:r>
            <a:r>
              <a:rPr lang="ru-RU" dirty="0"/>
              <a:t> </a:t>
            </a:r>
            <a:r>
              <a:rPr lang="ru-RU" dirty="0" err="1"/>
              <a:t>активтілігін</a:t>
            </a:r>
            <a:r>
              <a:rPr lang="ru-RU" dirty="0"/>
              <a:t> </a:t>
            </a:r>
            <a:r>
              <a:rPr lang="ru-RU" dirty="0" err="1"/>
              <a:t>сақтайды</a:t>
            </a:r>
            <a:r>
              <a:rPr lang="ru-RU" dirty="0"/>
              <a:t>. Иммобилизация </a:t>
            </a:r>
            <a:r>
              <a:rPr lang="ru-RU" dirty="0" err="1"/>
              <a:t>кезінде</a:t>
            </a:r>
            <a:r>
              <a:rPr lang="ru-RU" dirty="0"/>
              <a:t> </a:t>
            </a:r>
            <a:r>
              <a:rPr lang="ru-RU" dirty="0" err="1"/>
              <a:t>тәртіп</a:t>
            </a:r>
            <a:r>
              <a:rPr lang="ru-RU" dirty="0"/>
              <a:t> </a:t>
            </a:r>
            <a:r>
              <a:rPr lang="ru-RU" dirty="0" err="1"/>
              <a:t>бойынша</a:t>
            </a:r>
            <a:r>
              <a:rPr lang="ru-RU" dirty="0"/>
              <a:t> фермент </a:t>
            </a:r>
            <a:r>
              <a:rPr lang="ru-RU" dirty="0" err="1"/>
              <a:t>активтілігі</a:t>
            </a:r>
            <a:r>
              <a:rPr lang="ru-RU" dirty="0"/>
              <a:t> </a:t>
            </a:r>
            <a:r>
              <a:rPr lang="ru-RU" dirty="0" err="1"/>
              <a:t>төмендейді</a:t>
            </a:r>
            <a:r>
              <a:rPr lang="ru-RU" dirty="0"/>
              <a:t>. Иммобилизденген </a:t>
            </a:r>
            <a:r>
              <a:rPr lang="ru-RU" dirty="0" err="1"/>
              <a:t>формада</a:t>
            </a:r>
            <a:r>
              <a:rPr lang="ru-RU" dirty="0"/>
              <a:t> фермент </a:t>
            </a:r>
            <a:r>
              <a:rPr lang="ru-RU" dirty="0" err="1"/>
              <a:t>активтілігі</a:t>
            </a:r>
            <a:r>
              <a:rPr lang="ru-RU" dirty="0"/>
              <a:t> </a:t>
            </a:r>
            <a:r>
              <a:rPr lang="ru-RU" dirty="0" err="1"/>
              <a:t>бастапқы</a:t>
            </a:r>
            <a:r>
              <a:rPr lang="ru-RU" dirty="0"/>
              <a:t> </a:t>
            </a:r>
            <a:r>
              <a:rPr lang="ru-RU" dirty="0" err="1"/>
              <a:t>еритін</a:t>
            </a:r>
            <a:r>
              <a:rPr lang="ru-RU" dirty="0"/>
              <a:t> </a:t>
            </a:r>
            <a:r>
              <a:rPr lang="ru-RU" dirty="0" err="1"/>
              <a:t>ферменттің</a:t>
            </a:r>
            <a:r>
              <a:rPr lang="ru-RU" dirty="0"/>
              <a:t> </a:t>
            </a:r>
            <a:r>
              <a:rPr lang="ru-RU" dirty="0" err="1"/>
              <a:t>активтілігінің</a:t>
            </a:r>
            <a:r>
              <a:rPr lang="ru-RU" dirty="0"/>
              <a:t> 10-90% </a:t>
            </a:r>
            <a:r>
              <a:rPr lang="ru-RU" dirty="0" err="1"/>
              <a:t>құрайды</a:t>
            </a:r>
            <a:r>
              <a:rPr lang="ru-RU" dirty="0"/>
              <a:t>. </a:t>
            </a:r>
            <a:r>
              <a:rPr lang="ru-RU" dirty="0" err="1"/>
              <a:t>Осыған</a:t>
            </a:r>
            <a:r>
              <a:rPr lang="ru-RU" dirty="0"/>
              <a:t> </a:t>
            </a:r>
            <a:r>
              <a:rPr lang="ru-RU" dirty="0" err="1"/>
              <a:t>қарамастан</a:t>
            </a:r>
            <a:r>
              <a:rPr lang="ru-RU" dirty="0"/>
              <a:t>, </a:t>
            </a:r>
            <a:r>
              <a:rPr lang="ru-RU" dirty="0" err="1"/>
              <a:t>өндірісте</a:t>
            </a:r>
            <a:r>
              <a:rPr lang="ru-RU" dirty="0"/>
              <a:t> иммобилизденген </a:t>
            </a:r>
            <a:r>
              <a:rPr lang="ru-RU" dirty="0" err="1"/>
              <a:t>ферментті</a:t>
            </a:r>
            <a:r>
              <a:rPr lang="ru-RU" dirty="0"/>
              <a:t> </a:t>
            </a:r>
            <a:r>
              <a:rPr lang="ru-RU" dirty="0" err="1"/>
              <a:t>қолданған</a:t>
            </a:r>
            <a:r>
              <a:rPr lang="ru-RU" dirty="0"/>
              <a:t> </a:t>
            </a:r>
            <a:r>
              <a:rPr lang="ru-RU" dirty="0" err="1"/>
              <a:t>айтарлықтай</a:t>
            </a:r>
            <a:r>
              <a:rPr lang="ru-RU" dirty="0"/>
              <a:t> </a:t>
            </a:r>
            <a:r>
              <a:rPr lang="ru-RU" dirty="0" err="1"/>
              <a:t>тиімді</a:t>
            </a:r>
            <a:r>
              <a:rPr lang="ru-RU" dirty="0"/>
              <a:t>.</a:t>
            </a:r>
          </a:p>
          <a:p>
            <a:endParaRPr lang="ru-KZ" dirty="0"/>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41913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ECD0803-62DD-4B74-A184-1A5182E2CF10}"/>
              </a:ext>
            </a:extLst>
          </p:cNvPr>
          <p:cNvSpPr>
            <a:spLocks noGrp="1"/>
          </p:cNvSpPr>
          <p:nvPr>
            <p:ph idx="1"/>
          </p:nvPr>
        </p:nvSpPr>
        <p:spPr/>
        <p:txBody>
          <a:bodyPr>
            <a:normAutofit/>
          </a:bodyPr>
          <a:lstStyle/>
          <a:p>
            <a:pPr fontAlgn="t"/>
            <a:r>
              <a:rPr lang="ru-RU" dirty="0"/>
              <a:t>Клеткалар мен </a:t>
            </a:r>
            <a:r>
              <a:rPr lang="ru-RU" dirty="0" err="1"/>
              <a:t>ферменттердің</a:t>
            </a:r>
            <a:r>
              <a:rPr lang="ru-RU" dirty="0"/>
              <a:t>  </a:t>
            </a:r>
            <a:r>
              <a:rPr lang="ru-RU" dirty="0" err="1"/>
              <a:t>иммобилизациясы</a:t>
            </a:r>
            <a:r>
              <a:rPr lang="ru-RU" dirty="0"/>
              <a:t> </a:t>
            </a:r>
            <a:r>
              <a:rPr lang="ru-RU" dirty="0" err="1"/>
              <a:t>үшін</a:t>
            </a:r>
            <a:r>
              <a:rPr lang="ru-RU" dirty="0"/>
              <a:t> </a:t>
            </a:r>
            <a:r>
              <a:rPr lang="ru-RU" dirty="0" err="1"/>
              <a:t>үшін</a:t>
            </a:r>
            <a:r>
              <a:rPr lang="ru-RU" dirty="0"/>
              <a:t> </a:t>
            </a:r>
            <a:r>
              <a:rPr lang="ru-RU" dirty="0" err="1"/>
              <a:t>қолданылатын</a:t>
            </a:r>
            <a:r>
              <a:rPr lang="ru-RU" dirty="0"/>
              <a:t> </a:t>
            </a:r>
            <a:r>
              <a:rPr lang="ru-RU" dirty="0" err="1"/>
              <a:t>таратушылар</a:t>
            </a:r>
            <a:r>
              <a:rPr lang="ru-RU" dirty="0"/>
              <a:t>.</a:t>
            </a:r>
          </a:p>
          <a:p>
            <a:pPr fontAlgn="t"/>
            <a:r>
              <a:rPr lang="ru-RU" dirty="0"/>
              <a:t>Клеткалар мен </a:t>
            </a:r>
            <a:r>
              <a:rPr lang="ru-RU" dirty="0" err="1"/>
              <a:t>ферменттердің</a:t>
            </a:r>
            <a:r>
              <a:rPr lang="ru-RU" dirty="0"/>
              <a:t> </a:t>
            </a:r>
            <a:r>
              <a:rPr lang="ru-RU" dirty="0" err="1"/>
              <a:t>иммобилизациясы</a:t>
            </a:r>
            <a:r>
              <a:rPr lang="ru-RU" dirty="0"/>
              <a:t> </a:t>
            </a:r>
            <a:r>
              <a:rPr lang="ru-RU" dirty="0" err="1"/>
              <a:t>үшін</a:t>
            </a:r>
            <a:r>
              <a:rPr lang="ru-RU" dirty="0"/>
              <a:t> </a:t>
            </a:r>
            <a:r>
              <a:rPr lang="ru-RU" dirty="0" err="1"/>
              <a:t>мінсіз</a:t>
            </a:r>
            <a:r>
              <a:rPr lang="ru-RU" dirty="0"/>
              <a:t> </a:t>
            </a:r>
            <a:r>
              <a:rPr lang="ru-RU" dirty="0" err="1"/>
              <a:t>материалдарды</a:t>
            </a:r>
            <a:r>
              <a:rPr lang="ru-RU" dirty="0"/>
              <a:t> </a:t>
            </a:r>
            <a:r>
              <a:rPr lang="ru-RU" dirty="0" err="1"/>
              <a:t>қолдану</a:t>
            </a:r>
            <a:r>
              <a:rPr lang="ru-RU" dirty="0"/>
              <a:t>, </a:t>
            </a:r>
            <a:r>
              <a:rPr lang="ru-RU" dirty="0" err="1"/>
              <a:t>яғни</a:t>
            </a:r>
            <a:r>
              <a:rPr lang="ru-RU" dirty="0"/>
              <a:t> </a:t>
            </a:r>
            <a:r>
              <a:rPr lang="ru-RU" dirty="0" err="1"/>
              <a:t>олар</a:t>
            </a:r>
            <a:r>
              <a:rPr lang="ru-RU" dirty="0"/>
              <a:t> </a:t>
            </a:r>
            <a:r>
              <a:rPr lang="ru-RU" dirty="0" err="1"/>
              <a:t>мына</a:t>
            </a:r>
            <a:r>
              <a:rPr lang="ru-RU" dirty="0"/>
              <a:t> </a:t>
            </a:r>
            <a:r>
              <a:rPr lang="ru-RU" dirty="0" err="1"/>
              <a:t>қасиеттерге</a:t>
            </a:r>
            <a:r>
              <a:rPr lang="ru-RU" dirty="0"/>
              <a:t> </a:t>
            </a:r>
            <a:r>
              <a:rPr lang="ru-RU" dirty="0" err="1"/>
              <a:t>ие</a:t>
            </a:r>
            <a:r>
              <a:rPr lang="ru-RU" dirty="0"/>
              <a:t> болу керек: </a:t>
            </a:r>
            <a:r>
              <a:rPr lang="ru-RU" dirty="0" err="1"/>
              <a:t>ерімейтін</a:t>
            </a:r>
            <a:r>
              <a:rPr lang="ru-RU" dirty="0"/>
              <a:t> болу керек, </a:t>
            </a:r>
            <a:r>
              <a:rPr lang="ru-RU" dirty="0" err="1"/>
              <a:t>жоғары</a:t>
            </a:r>
            <a:r>
              <a:rPr lang="ru-RU" dirty="0"/>
              <a:t> </a:t>
            </a:r>
            <a:r>
              <a:rPr lang="ru-RU" dirty="0" err="1"/>
              <a:t>химиялық</a:t>
            </a:r>
            <a:r>
              <a:rPr lang="ru-RU" dirty="0"/>
              <a:t> </a:t>
            </a:r>
            <a:r>
              <a:rPr lang="ru-RU" dirty="0" err="1"/>
              <a:t>және</a:t>
            </a:r>
            <a:r>
              <a:rPr lang="ru-RU" dirty="0"/>
              <a:t> </a:t>
            </a:r>
            <a:r>
              <a:rPr lang="ru-RU" dirty="0" err="1"/>
              <a:t>биологиялық</a:t>
            </a:r>
            <a:r>
              <a:rPr lang="ru-RU" dirty="0"/>
              <a:t> </a:t>
            </a:r>
            <a:r>
              <a:rPr lang="ru-RU" dirty="0" err="1"/>
              <a:t>тұрақтылық</a:t>
            </a:r>
            <a:r>
              <a:rPr lang="ru-RU" dirty="0"/>
              <a:t>; </a:t>
            </a:r>
            <a:r>
              <a:rPr lang="ru-RU" dirty="0" err="1"/>
              <a:t>гидрофильділік</a:t>
            </a:r>
            <a:r>
              <a:rPr lang="ru-RU" dirty="0"/>
              <a:t>; </a:t>
            </a:r>
            <a:r>
              <a:rPr lang="ru-RU" dirty="0" err="1"/>
              <a:t>біршама</a:t>
            </a:r>
            <a:r>
              <a:rPr lang="ru-RU" dirty="0"/>
              <a:t> </a:t>
            </a:r>
            <a:r>
              <a:rPr lang="ru-RU" dirty="0" err="1"/>
              <a:t>енуі</a:t>
            </a:r>
            <a:r>
              <a:rPr lang="ru-RU" dirty="0"/>
              <a:t> </a:t>
            </a:r>
            <a:r>
              <a:rPr lang="ru-RU" dirty="0" err="1"/>
              <a:t>қасиеті</a:t>
            </a:r>
            <a:r>
              <a:rPr lang="ru-RU" dirty="0"/>
              <a:t>; тез </a:t>
            </a:r>
            <a:r>
              <a:rPr lang="ru-RU" dirty="0" err="1"/>
              <a:t>жұмыс</a:t>
            </a:r>
            <a:r>
              <a:rPr lang="ru-RU" dirty="0"/>
              <a:t> </a:t>
            </a:r>
            <a:r>
              <a:rPr lang="ru-RU" dirty="0" err="1"/>
              <a:t>істей</a:t>
            </a:r>
            <a:r>
              <a:rPr lang="ru-RU" dirty="0"/>
              <a:t> </a:t>
            </a:r>
            <a:r>
              <a:rPr lang="ru-RU" dirty="0" err="1"/>
              <a:t>алуы</a:t>
            </a:r>
            <a:r>
              <a:rPr lang="ru-RU" dirty="0"/>
              <a:t>.</a:t>
            </a:r>
          </a:p>
          <a:p>
            <a:pPr fontAlgn="t"/>
            <a:r>
              <a:rPr lang="ru-RU" dirty="0" err="1"/>
              <a:t>Әрине</a:t>
            </a:r>
            <a:r>
              <a:rPr lang="ru-RU" dirty="0"/>
              <a:t>, </a:t>
            </a:r>
            <a:r>
              <a:rPr lang="ru-RU" dirty="0" err="1"/>
              <a:t>аталғанның</a:t>
            </a:r>
            <a:r>
              <a:rPr lang="ru-RU" dirty="0"/>
              <a:t> </a:t>
            </a:r>
            <a:r>
              <a:rPr lang="ru-RU" dirty="0" err="1"/>
              <a:t>бәрі</a:t>
            </a:r>
            <a:r>
              <a:rPr lang="ru-RU" dirty="0"/>
              <a:t> </a:t>
            </a:r>
            <a:r>
              <a:rPr lang="ru-RU" dirty="0" err="1"/>
              <a:t>болатын</a:t>
            </a:r>
            <a:r>
              <a:rPr lang="ru-RU" dirty="0"/>
              <a:t> </a:t>
            </a:r>
            <a:r>
              <a:rPr lang="ru-RU" dirty="0" err="1"/>
              <a:t>мінсіз</a:t>
            </a:r>
            <a:r>
              <a:rPr lang="ru-RU" dirty="0"/>
              <a:t> материал </a:t>
            </a:r>
            <a:r>
              <a:rPr lang="ru-RU" dirty="0" err="1"/>
              <a:t>қазіргі</a:t>
            </a:r>
            <a:r>
              <a:rPr lang="ru-RU" dirty="0"/>
              <a:t> </a:t>
            </a:r>
            <a:r>
              <a:rPr lang="ru-RU" dirty="0" err="1"/>
              <a:t>таңда</a:t>
            </a:r>
            <a:r>
              <a:rPr lang="ru-RU" dirty="0"/>
              <a:t> </a:t>
            </a:r>
            <a:r>
              <a:rPr lang="ru-RU" dirty="0" err="1"/>
              <a:t>жоқ</a:t>
            </a:r>
            <a:r>
              <a:rPr lang="ru-RU" dirty="0"/>
              <a:t>. </a:t>
            </a:r>
            <a:r>
              <a:rPr lang="ru-RU" dirty="0" err="1"/>
              <a:t>Алайда</a:t>
            </a:r>
            <a:r>
              <a:rPr lang="ru-RU" dirty="0"/>
              <a:t>, иммобилизация </a:t>
            </a:r>
            <a:r>
              <a:rPr lang="ru-RU" dirty="0" err="1"/>
              <a:t>үшін</a:t>
            </a:r>
            <a:r>
              <a:rPr lang="ru-RU" dirty="0"/>
              <a:t> </a:t>
            </a:r>
            <a:r>
              <a:rPr lang="ru-RU" dirty="0" err="1"/>
              <a:t>көптеген</a:t>
            </a:r>
            <a:r>
              <a:rPr lang="ru-RU" dirty="0"/>
              <a:t> </a:t>
            </a:r>
            <a:r>
              <a:rPr lang="ru-RU" dirty="0" err="1"/>
              <a:t>таратушылар</a:t>
            </a:r>
            <a:r>
              <a:rPr lang="ru-RU" dirty="0"/>
              <a:t> бар. </a:t>
            </a:r>
            <a:r>
              <a:rPr lang="ru-RU" dirty="0" err="1"/>
              <a:t>Табиғи</a:t>
            </a:r>
            <a:r>
              <a:rPr lang="ru-RU" dirty="0"/>
              <a:t> </a:t>
            </a:r>
            <a:r>
              <a:rPr lang="ru-RU" dirty="0" err="1"/>
              <a:t>жағдайға</a:t>
            </a:r>
            <a:r>
              <a:rPr lang="ru-RU" dirty="0"/>
              <a:t> </a:t>
            </a:r>
            <a:r>
              <a:rPr lang="ru-RU" dirty="0" err="1"/>
              <a:t>байланысты</a:t>
            </a:r>
            <a:r>
              <a:rPr lang="ru-RU" dirty="0"/>
              <a:t> </a:t>
            </a:r>
            <a:r>
              <a:rPr lang="ru-RU" dirty="0" err="1"/>
              <a:t>таратушылар</a:t>
            </a:r>
            <a:r>
              <a:rPr lang="ru-RU" dirty="0"/>
              <a:t> </a:t>
            </a:r>
            <a:r>
              <a:rPr lang="ru-RU" dirty="0" err="1"/>
              <a:t>органикалық</a:t>
            </a:r>
            <a:r>
              <a:rPr lang="ru-RU" dirty="0"/>
              <a:t> </a:t>
            </a:r>
            <a:r>
              <a:rPr lang="ru-RU" dirty="0" err="1"/>
              <a:t>және</a:t>
            </a:r>
            <a:r>
              <a:rPr lang="ru-RU" dirty="0"/>
              <a:t> </a:t>
            </a:r>
            <a:r>
              <a:rPr lang="ru-RU" dirty="0" err="1"/>
              <a:t>бейорганикалық</a:t>
            </a:r>
            <a:r>
              <a:rPr lang="ru-RU" dirty="0"/>
              <a:t> </a:t>
            </a:r>
            <a:r>
              <a:rPr lang="ru-RU" dirty="0" err="1"/>
              <a:t>болып</a:t>
            </a:r>
            <a:r>
              <a:rPr lang="ru-RU" dirty="0"/>
              <a:t> </a:t>
            </a:r>
            <a:r>
              <a:rPr lang="ru-RU" dirty="0" err="1"/>
              <a:t>бөлінеді</a:t>
            </a:r>
            <a:r>
              <a:rPr lang="ru-RU" dirty="0"/>
              <a:t>.</a:t>
            </a:r>
          </a:p>
          <a:p>
            <a:endParaRPr lang="ru-KZ" dirty="0"/>
          </a:p>
        </p:txBody>
      </p:sp>
    </p:spTree>
    <p:extLst>
      <p:ext uri="{BB962C8B-B14F-4D97-AF65-F5344CB8AC3E}">
        <p14:creationId xmlns:p14="http://schemas.microsoft.com/office/powerpoint/2010/main" val="208251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Объект 2">
            <a:extLst>
              <a:ext uri="{FF2B5EF4-FFF2-40B4-BE49-F238E27FC236}">
                <a16:creationId xmlns:a16="http://schemas.microsoft.com/office/drawing/2014/main" id="{2BA71BD0-6397-4180-AC1C-B7052CBCFCEB}"/>
              </a:ext>
            </a:extLst>
          </p:cNvPr>
          <p:cNvSpPr>
            <a:spLocks noGrp="1"/>
          </p:cNvSpPr>
          <p:nvPr>
            <p:ph idx="1"/>
          </p:nvPr>
        </p:nvSpPr>
        <p:spPr>
          <a:xfrm>
            <a:off x="1068388" y="1645920"/>
            <a:ext cx="5919503" cy="4470821"/>
          </a:xfrm>
        </p:spPr>
        <p:txBody>
          <a:bodyPr>
            <a:normAutofit/>
          </a:bodyPr>
          <a:lstStyle/>
          <a:p>
            <a:pPr fontAlgn="t"/>
            <a:r>
              <a:rPr lang="ru-RU" dirty="0" err="1"/>
              <a:t>Көптеген</a:t>
            </a:r>
            <a:r>
              <a:rPr lang="ru-RU" dirty="0"/>
              <a:t> </a:t>
            </a:r>
            <a:r>
              <a:rPr lang="ru-RU" dirty="0" err="1"/>
              <a:t>ферменттердің</a:t>
            </a:r>
            <a:r>
              <a:rPr lang="ru-RU" dirty="0"/>
              <a:t> </a:t>
            </a:r>
            <a:r>
              <a:rPr lang="ru-RU" dirty="0" err="1"/>
              <a:t>иммобилизациясы</a:t>
            </a:r>
            <a:r>
              <a:rPr lang="ru-RU" dirty="0"/>
              <a:t> </a:t>
            </a:r>
            <a:r>
              <a:rPr lang="ru-RU" dirty="0" err="1"/>
              <a:t>органикалық</a:t>
            </a:r>
            <a:r>
              <a:rPr lang="ru-RU" dirty="0"/>
              <a:t> </a:t>
            </a:r>
            <a:r>
              <a:rPr lang="ru-RU" dirty="0" err="1"/>
              <a:t>таратушыларда</a:t>
            </a:r>
            <a:r>
              <a:rPr lang="ru-RU" dirty="0"/>
              <a:t> </a:t>
            </a:r>
            <a:r>
              <a:rPr lang="ru-RU" dirty="0" err="1"/>
              <a:t>жүзеге</a:t>
            </a:r>
            <a:r>
              <a:rPr lang="ru-RU" dirty="0"/>
              <a:t> </a:t>
            </a:r>
            <a:r>
              <a:rPr lang="ru-RU" dirty="0" err="1"/>
              <a:t>асады</a:t>
            </a:r>
            <a:r>
              <a:rPr lang="ru-RU" dirty="0"/>
              <a:t>. </a:t>
            </a:r>
            <a:r>
              <a:rPr lang="ru-RU" dirty="0" err="1"/>
              <a:t>Оларды</a:t>
            </a:r>
            <a:r>
              <a:rPr lang="ru-RU" dirty="0"/>
              <a:t> </a:t>
            </a:r>
            <a:r>
              <a:rPr lang="ru-RU" dirty="0" err="1"/>
              <a:t>өз</a:t>
            </a:r>
            <a:r>
              <a:rPr lang="ru-RU" dirty="0"/>
              <a:t> </a:t>
            </a:r>
            <a:r>
              <a:rPr lang="ru-RU" dirty="0" err="1"/>
              <a:t>ішінде</a:t>
            </a:r>
            <a:r>
              <a:rPr lang="ru-RU" dirty="0"/>
              <a:t> </a:t>
            </a:r>
            <a:r>
              <a:rPr lang="ru-RU" dirty="0" err="1"/>
              <a:t>екіге</a:t>
            </a:r>
            <a:r>
              <a:rPr lang="ru-RU" dirty="0"/>
              <a:t> </a:t>
            </a:r>
            <a:r>
              <a:rPr lang="ru-RU" dirty="0" err="1"/>
              <a:t>бөлуге</a:t>
            </a:r>
            <a:r>
              <a:rPr lang="ru-RU" dirty="0"/>
              <a:t> </a:t>
            </a:r>
            <a:r>
              <a:rPr lang="ru-RU" dirty="0" err="1"/>
              <a:t>болады</a:t>
            </a:r>
            <a:r>
              <a:rPr lang="ru-RU" dirty="0"/>
              <a:t>: </a:t>
            </a:r>
            <a:r>
              <a:rPr lang="ru-RU" dirty="0" err="1"/>
              <a:t>табиғи</a:t>
            </a:r>
            <a:r>
              <a:rPr lang="ru-RU" dirty="0"/>
              <a:t> </a:t>
            </a:r>
            <a:r>
              <a:rPr lang="ru-RU" dirty="0" err="1"/>
              <a:t>және</a:t>
            </a:r>
            <a:r>
              <a:rPr lang="ru-RU" dirty="0"/>
              <a:t> </a:t>
            </a:r>
            <a:r>
              <a:rPr lang="ru-RU" dirty="0" err="1"/>
              <a:t>синтетикалық</a:t>
            </a:r>
            <a:r>
              <a:rPr lang="ru-RU" dirty="0"/>
              <a:t> </a:t>
            </a:r>
            <a:r>
              <a:rPr lang="ru-RU" dirty="0" err="1"/>
              <a:t>полимерлі</a:t>
            </a:r>
            <a:r>
              <a:rPr lang="ru-RU" dirty="0"/>
              <a:t> </a:t>
            </a:r>
            <a:r>
              <a:rPr lang="ru-RU" dirty="0" err="1"/>
              <a:t>таратушылар</a:t>
            </a:r>
            <a:r>
              <a:rPr lang="ru-RU" dirty="0"/>
              <a:t>. </a:t>
            </a:r>
            <a:r>
              <a:rPr lang="ru-RU" dirty="0" err="1"/>
              <a:t>Сонымен</a:t>
            </a:r>
            <a:r>
              <a:rPr lang="ru-RU" dirty="0"/>
              <a:t> </a:t>
            </a:r>
            <a:r>
              <a:rPr lang="ru-RU" dirty="0" err="1"/>
              <a:t>қатар</a:t>
            </a:r>
            <a:r>
              <a:rPr lang="ru-RU" dirty="0"/>
              <a:t>, </a:t>
            </a:r>
            <a:r>
              <a:rPr lang="ru-RU" dirty="0" err="1"/>
              <a:t>класстардың</a:t>
            </a:r>
            <a:r>
              <a:rPr lang="ru-RU" dirty="0"/>
              <a:t> </a:t>
            </a:r>
            <a:r>
              <a:rPr lang="ru-RU" dirty="0" err="1"/>
              <a:t>әрқайсысы</a:t>
            </a:r>
            <a:r>
              <a:rPr lang="ru-RU" dirty="0"/>
              <a:t> </a:t>
            </a:r>
            <a:r>
              <a:rPr lang="ru-RU" dirty="0" err="1"/>
              <a:t>құрылуына</a:t>
            </a:r>
            <a:r>
              <a:rPr lang="ru-RU" dirty="0"/>
              <a:t> </a:t>
            </a:r>
            <a:r>
              <a:rPr lang="ru-RU" dirty="0" err="1"/>
              <a:t>байланысты</a:t>
            </a:r>
            <a:r>
              <a:rPr lang="ru-RU" dirty="0"/>
              <a:t> </a:t>
            </a:r>
            <a:r>
              <a:rPr lang="ru-RU" dirty="0" err="1"/>
              <a:t>топтарға</a:t>
            </a:r>
            <a:r>
              <a:rPr lang="ru-RU" dirty="0"/>
              <a:t> </a:t>
            </a:r>
            <a:r>
              <a:rPr lang="ru-RU" dirty="0" err="1"/>
              <a:t>бөлінеді</a:t>
            </a:r>
            <a:r>
              <a:rPr lang="ru-RU" dirty="0"/>
              <a:t>. </a:t>
            </a:r>
            <a:r>
              <a:rPr lang="ru-RU" dirty="0" err="1"/>
              <a:t>Табиғи</a:t>
            </a:r>
            <a:r>
              <a:rPr lang="ru-RU" dirty="0"/>
              <a:t> </a:t>
            </a:r>
            <a:r>
              <a:rPr lang="ru-RU" dirty="0" err="1"/>
              <a:t>полимерлерге</a:t>
            </a:r>
            <a:r>
              <a:rPr lang="ru-RU" dirty="0"/>
              <a:t> – </a:t>
            </a:r>
            <a:r>
              <a:rPr lang="ru-RU" dirty="0" err="1"/>
              <a:t>ақуызды</a:t>
            </a:r>
            <a:r>
              <a:rPr lang="ru-RU" dirty="0"/>
              <a:t>, </a:t>
            </a:r>
            <a:r>
              <a:rPr lang="ru-RU" dirty="0" err="1"/>
              <a:t>полисахаридті</a:t>
            </a:r>
            <a:r>
              <a:rPr lang="ru-RU" dirty="0"/>
              <a:t> </a:t>
            </a:r>
            <a:r>
              <a:rPr lang="ru-RU" dirty="0" err="1"/>
              <a:t>және</a:t>
            </a:r>
            <a:r>
              <a:rPr lang="ru-RU" dirty="0"/>
              <a:t> </a:t>
            </a:r>
            <a:r>
              <a:rPr lang="ru-RU" dirty="0" err="1"/>
              <a:t>липидті</a:t>
            </a:r>
            <a:r>
              <a:rPr lang="ru-RU" dirty="0"/>
              <a:t> </a:t>
            </a:r>
            <a:r>
              <a:rPr lang="ru-RU" dirty="0" err="1"/>
              <a:t>таратушылар</a:t>
            </a:r>
            <a:r>
              <a:rPr lang="ru-RU" dirty="0"/>
              <a:t>, ал </a:t>
            </a:r>
            <a:r>
              <a:rPr lang="ru-RU" dirty="0" err="1"/>
              <a:t>синтетикалыққа</a:t>
            </a:r>
            <a:r>
              <a:rPr lang="ru-RU" dirty="0"/>
              <a:t> – </a:t>
            </a:r>
            <a:r>
              <a:rPr lang="ru-RU" dirty="0" err="1"/>
              <a:t>полиметиленді</a:t>
            </a:r>
            <a:r>
              <a:rPr lang="ru-RU" dirty="0"/>
              <a:t>, </a:t>
            </a:r>
            <a:r>
              <a:rPr lang="ru-RU" dirty="0" err="1"/>
              <a:t>полиамидті</a:t>
            </a:r>
            <a:r>
              <a:rPr lang="ru-RU" dirty="0"/>
              <a:t> </a:t>
            </a:r>
            <a:r>
              <a:rPr lang="ru-RU" dirty="0" err="1"/>
              <a:t>және</a:t>
            </a:r>
            <a:r>
              <a:rPr lang="ru-RU" dirty="0"/>
              <a:t> </a:t>
            </a:r>
            <a:r>
              <a:rPr lang="ru-RU" dirty="0" err="1"/>
              <a:t>полиэфирлі</a:t>
            </a:r>
            <a:r>
              <a:rPr lang="ru-RU" dirty="0"/>
              <a:t> </a:t>
            </a:r>
            <a:r>
              <a:rPr lang="ru-RU" dirty="0" err="1"/>
              <a:t>таратушылар</a:t>
            </a:r>
            <a:r>
              <a:rPr lang="ru-RU" dirty="0"/>
              <a:t> </a:t>
            </a:r>
            <a:r>
              <a:rPr lang="ru-RU" dirty="0" err="1"/>
              <a:t>деп</a:t>
            </a:r>
            <a:r>
              <a:rPr lang="ru-RU" dirty="0"/>
              <a:t> </a:t>
            </a:r>
            <a:r>
              <a:rPr lang="ru-RU" dirty="0" err="1"/>
              <a:t>бөлінеді</a:t>
            </a:r>
            <a:r>
              <a:rPr lang="ru-RU" dirty="0"/>
              <a:t>.</a:t>
            </a:r>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2D15E08-CD83-48A3-9C7B-77E4AD2CEBF1}"/>
              </a:ext>
            </a:extLst>
          </p:cNvPr>
          <p:cNvSpPr>
            <a:spLocks noGrp="1"/>
          </p:cNvSpPr>
          <p:nvPr>
            <p:ph type="title"/>
          </p:nvPr>
        </p:nvSpPr>
        <p:spPr>
          <a:xfrm>
            <a:off x="8015978" y="1645920"/>
            <a:ext cx="3522879" cy="4470821"/>
          </a:xfrm>
        </p:spPr>
        <p:txBody>
          <a:bodyPr>
            <a:normAutofit/>
          </a:bodyPr>
          <a:lstStyle/>
          <a:p>
            <a:r>
              <a:rPr lang="ru-RU" sz="3600">
                <a:solidFill>
                  <a:srgbClr val="FFFFFF"/>
                </a:solidFill>
              </a:rPr>
              <a:t>Органикалық полимерлі таратушылар.</a:t>
            </a:r>
            <a:br>
              <a:rPr lang="ru-RU" sz="3600">
                <a:solidFill>
                  <a:srgbClr val="FFFFFF"/>
                </a:solidFill>
              </a:rPr>
            </a:br>
            <a:endParaRPr lang="ru-KZ" sz="3600">
              <a:solidFill>
                <a:srgbClr val="FFFFFF"/>
              </a:solidFill>
            </a:endParaRPr>
          </a:p>
        </p:txBody>
      </p:sp>
    </p:spTree>
    <p:extLst>
      <p:ext uri="{BB962C8B-B14F-4D97-AF65-F5344CB8AC3E}">
        <p14:creationId xmlns:p14="http://schemas.microsoft.com/office/powerpoint/2010/main" val="335516977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Объект 2">
            <a:extLst>
              <a:ext uri="{FF2B5EF4-FFF2-40B4-BE49-F238E27FC236}">
                <a16:creationId xmlns:a16="http://schemas.microsoft.com/office/drawing/2014/main" id="{51346404-1627-4F46-A133-4699890482B2}"/>
              </a:ext>
            </a:extLst>
          </p:cNvPr>
          <p:cNvSpPr>
            <a:spLocks noGrp="1"/>
          </p:cNvSpPr>
          <p:nvPr>
            <p:ph idx="1"/>
          </p:nvPr>
        </p:nvSpPr>
        <p:spPr>
          <a:xfrm>
            <a:off x="4975861" y="804671"/>
            <a:ext cx="6399930" cy="5248657"/>
          </a:xfrm>
        </p:spPr>
        <p:txBody>
          <a:bodyPr anchor="ctr">
            <a:normAutofit/>
          </a:bodyPr>
          <a:lstStyle/>
          <a:p>
            <a:pPr>
              <a:lnSpc>
                <a:spcPct val="90000"/>
              </a:lnSpc>
            </a:pPr>
            <a:r>
              <a:rPr lang="ru-RU" sz="1700"/>
              <a:t>Иммобилизация </a:t>
            </a:r>
            <a:r>
              <a:rPr lang="ru-RU" sz="1700" err="1"/>
              <a:t>көп</a:t>
            </a:r>
            <a:r>
              <a:rPr lang="ru-RU" sz="1700"/>
              <a:t> </a:t>
            </a:r>
            <a:r>
              <a:rPr lang="ru-RU" sz="1700" err="1"/>
              <a:t>жағдайларда</a:t>
            </a:r>
            <a:r>
              <a:rPr lang="ru-RU" sz="1700"/>
              <a:t> </a:t>
            </a:r>
            <a:r>
              <a:rPr lang="ru-RU" sz="1700" err="1"/>
              <a:t>ферменттердің</a:t>
            </a:r>
            <a:r>
              <a:rPr lang="ru-RU" sz="1700"/>
              <a:t> </a:t>
            </a:r>
            <a:r>
              <a:rPr lang="ru-RU" sz="1700" err="1"/>
              <a:t>тұрақтылығына</a:t>
            </a:r>
            <a:r>
              <a:rPr lang="ru-RU" sz="1700"/>
              <a:t> </a:t>
            </a:r>
            <a:r>
              <a:rPr lang="ru-RU" sz="1700" err="1"/>
              <a:t>әкеп</a:t>
            </a:r>
            <a:r>
              <a:rPr lang="ru-RU" sz="1700"/>
              <a:t> </a:t>
            </a:r>
            <a:r>
              <a:rPr lang="ru-RU" sz="1700" err="1"/>
              <a:t>соғады</a:t>
            </a:r>
            <a:r>
              <a:rPr lang="ru-RU" sz="1700"/>
              <a:t>. </a:t>
            </a:r>
            <a:r>
              <a:rPr lang="ru-RU" sz="1700" err="1"/>
              <a:t>Реакторда</a:t>
            </a:r>
            <a:r>
              <a:rPr lang="ru-RU" sz="1700"/>
              <a:t> иммобилизденген </a:t>
            </a:r>
            <a:r>
              <a:rPr lang="ru-RU" sz="1700" err="1"/>
              <a:t>ферменттер</a:t>
            </a:r>
            <a:r>
              <a:rPr lang="ru-RU" sz="1700"/>
              <a:t> </a:t>
            </a:r>
            <a:r>
              <a:rPr lang="ru-RU" sz="1700" err="1"/>
              <a:t>бір</a:t>
            </a:r>
            <a:r>
              <a:rPr lang="ru-RU" sz="1700"/>
              <a:t> </a:t>
            </a:r>
            <a:r>
              <a:rPr lang="ru-RU" sz="1700" err="1"/>
              <a:t>апта</a:t>
            </a:r>
            <a:r>
              <a:rPr lang="ru-RU" sz="1700"/>
              <a:t> </a:t>
            </a:r>
            <a:r>
              <a:rPr lang="ru-RU" sz="1700" err="1"/>
              <a:t>немесе</a:t>
            </a:r>
            <a:r>
              <a:rPr lang="ru-RU" sz="1700"/>
              <a:t> </a:t>
            </a:r>
            <a:r>
              <a:rPr lang="ru-RU" sz="1700" err="1"/>
              <a:t>бір</a:t>
            </a:r>
            <a:r>
              <a:rPr lang="ru-RU" sz="1700"/>
              <a:t> ай </a:t>
            </a:r>
            <a:r>
              <a:rPr lang="ru-RU" sz="1700" err="1"/>
              <a:t>көлемінде</a:t>
            </a:r>
            <a:r>
              <a:rPr lang="ru-RU" sz="1700"/>
              <a:t> </a:t>
            </a:r>
            <a:r>
              <a:rPr lang="ru-RU" sz="1700" err="1"/>
              <a:t>қолданылады</a:t>
            </a:r>
            <a:r>
              <a:rPr lang="ru-RU" sz="1700"/>
              <a:t>, </a:t>
            </a:r>
            <a:r>
              <a:rPr lang="ru-RU" sz="1700" err="1"/>
              <a:t>демек</a:t>
            </a:r>
            <a:r>
              <a:rPr lang="ru-RU" sz="1700"/>
              <a:t> </a:t>
            </a:r>
            <a:r>
              <a:rPr lang="ru-RU" sz="1700" err="1"/>
              <a:t>бұл</a:t>
            </a:r>
            <a:r>
              <a:rPr lang="ru-RU" sz="1700"/>
              <a:t> </a:t>
            </a:r>
            <a:r>
              <a:rPr lang="ru-RU" sz="1700" err="1"/>
              <a:t>еритін</a:t>
            </a:r>
            <a:r>
              <a:rPr lang="ru-RU" sz="1700"/>
              <a:t> </a:t>
            </a:r>
            <a:r>
              <a:rPr lang="ru-RU" sz="1700" err="1"/>
              <a:t>формадағы</a:t>
            </a:r>
            <a:r>
              <a:rPr lang="ru-RU" sz="1700"/>
              <a:t> </a:t>
            </a:r>
            <a:r>
              <a:rPr lang="ru-RU" sz="1700" err="1"/>
              <a:t>ферменттерді</a:t>
            </a:r>
            <a:r>
              <a:rPr lang="ru-RU" sz="1700"/>
              <a:t> </a:t>
            </a:r>
            <a:r>
              <a:rPr lang="ru-RU" sz="1700" err="1"/>
              <a:t>қолданумен</a:t>
            </a:r>
            <a:r>
              <a:rPr lang="ru-RU" sz="1700"/>
              <a:t> </a:t>
            </a:r>
            <a:r>
              <a:rPr lang="ru-RU" sz="1700" err="1"/>
              <a:t>салыстырғанда</a:t>
            </a:r>
            <a:r>
              <a:rPr lang="ru-RU" sz="1700"/>
              <a:t> экономика </a:t>
            </a:r>
            <a:r>
              <a:rPr lang="ru-RU" sz="1700" err="1"/>
              <a:t>жағынан</a:t>
            </a:r>
            <a:r>
              <a:rPr lang="ru-RU" sz="1700"/>
              <a:t> </a:t>
            </a:r>
            <a:r>
              <a:rPr lang="ru-RU" sz="1700" err="1"/>
              <a:t>эффективтілігі</a:t>
            </a:r>
            <a:r>
              <a:rPr lang="ru-RU" sz="1700"/>
              <a:t> </a:t>
            </a:r>
            <a:r>
              <a:rPr lang="ru-RU" sz="1700" err="1"/>
              <a:t>жоғары</a:t>
            </a:r>
            <a:r>
              <a:rPr lang="ru-RU" sz="1700"/>
              <a:t> </a:t>
            </a:r>
            <a:r>
              <a:rPr lang="ru-RU" sz="1700" err="1"/>
              <a:t>болады</a:t>
            </a:r>
            <a:r>
              <a:rPr lang="ru-RU" sz="1700"/>
              <a:t>.</a:t>
            </a:r>
          </a:p>
          <a:p>
            <a:pPr fontAlgn="t">
              <a:lnSpc>
                <a:spcPct val="90000"/>
              </a:lnSpc>
            </a:pPr>
            <a:r>
              <a:rPr lang="ru-RU" sz="1700"/>
              <a:t>Клеткалар мен </a:t>
            </a:r>
            <a:r>
              <a:rPr lang="ru-RU" sz="1700" err="1"/>
              <a:t>ферменттердің</a:t>
            </a:r>
            <a:r>
              <a:rPr lang="ru-RU" sz="1700"/>
              <a:t>  </a:t>
            </a:r>
            <a:r>
              <a:rPr lang="ru-RU" sz="1700" err="1"/>
              <a:t>иммобилизациясы</a:t>
            </a:r>
            <a:r>
              <a:rPr lang="ru-RU" sz="1700"/>
              <a:t> </a:t>
            </a:r>
            <a:r>
              <a:rPr lang="ru-RU" sz="1700" err="1"/>
              <a:t>үшін</a:t>
            </a:r>
            <a:r>
              <a:rPr lang="ru-RU" sz="1700"/>
              <a:t> </a:t>
            </a:r>
            <a:r>
              <a:rPr lang="ru-RU" sz="1700" err="1"/>
              <a:t>үшін</a:t>
            </a:r>
            <a:r>
              <a:rPr lang="ru-RU" sz="1700"/>
              <a:t> </a:t>
            </a:r>
            <a:r>
              <a:rPr lang="ru-RU" sz="1700" err="1"/>
              <a:t>қолданылатын</a:t>
            </a:r>
            <a:r>
              <a:rPr lang="ru-RU" sz="1700"/>
              <a:t> </a:t>
            </a:r>
            <a:r>
              <a:rPr lang="ru-RU" sz="1700" err="1"/>
              <a:t>таратушылар</a:t>
            </a:r>
            <a:r>
              <a:rPr lang="ru-RU" sz="1700"/>
              <a:t>.</a:t>
            </a:r>
          </a:p>
          <a:p>
            <a:pPr fontAlgn="t">
              <a:lnSpc>
                <a:spcPct val="90000"/>
              </a:lnSpc>
            </a:pPr>
            <a:r>
              <a:rPr lang="ru-RU" sz="1700"/>
              <a:t>Клеткалар мен </a:t>
            </a:r>
            <a:r>
              <a:rPr lang="ru-RU" sz="1700" err="1"/>
              <a:t>ферменттердің</a:t>
            </a:r>
            <a:r>
              <a:rPr lang="ru-RU" sz="1700"/>
              <a:t> </a:t>
            </a:r>
            <a:r>
              <a:rPr lang="ru-RU" sz="1700" err="1"/>
              <a:t>иммобилизациясы</a:t>
            </a:r>
            <a:r>
              <a:rPr lang="ru-RU" sz="1700"/>
              <a:t> </a:t>
            </a:r>
            <a:r>
              <a:rPr lang="ru-RU" sz="1700" err="1"/>
              <a:t>үшін</a:t>
            </a:r>
            <a:r>
              <a:rPr lang="ru-RU" sz="1700"/>
              <a:t> </a:t>
            </a:r>
            <a:r>
              <a:rPr lang="ru-RU" sz="1700" err="1"/>
              <a:t>мінсіз</a:t>
            </a:r>
            <a:r>
              <a:rPr lang="ru-RU" sz="1700"/>
              <a:t> </a:t>
            </a:r>
            <a:r>
              <a:rPr lang="ru-RU" sz="1700" err="1"/>
              <a:t>материалдарды</a:t>
            </a:r>
            <a:r>
              <a:rPr lang="ru-RU" sz="1700"/>
              <a:t> </a:t>
            </a:r>
            <a:r>
              <a:rPr lang="ru-RU" sz="1700" err="1"/>
              <a:t>қолдану</a:t>
            </a:r>
            <a:r>
              <a:rPr lang="ru-RU" sz="1700"/>
              <a:t>, </a:t>
            </a:r>
            <a:r>
              <a:rPr lang="ru-RU" sz="1700" err="1"/>
              <a:t>яғни</a:t>
            </a:r>
            <a:r>
              <a:rPr lang="ru-RU" sz="1700"/>
              <a:t> </a:t>
            </a:r>
            <a:r>
              <a:rPr lang="ru-RU" sz="1700" err="1"/>
              <a:t>олар</a:t>
            </a:r>
            <a:r>
              <a:rPr lang="ru-RU" sz="1700"/>
              <a:t> </a:t>
            </a:r>
            <a:r>
              <a:rPr lang="ru-RU" sz="1700" err="1"/>
              <a:t>мына</a:t>
            </a:r>
            <a:r>
              <a:rPr lang="ru-RU" sz="1700"/>
              <a:t> </a:t>
            </a:r>
            <a:r>
              <a:rPr lang="ru-RU" sz="1700" err="1"/>
              <a:t>қасиеттерге</a:t>
            </a:r>
            <a:r>
              <a:rPr lang="ru-RU" sz="1700"/>
              <a:t> </a:t>
            </a:r>
            <a:r>
              <a:rPr lang="ru-RU" sz="1700" err="1"/>
              <a:t>ие</a:t>
            </a:r>
            <a:r>
              <a:rPr lang="ru-RU" sz="1700"/>
              <a:t> болу керек: </a:t>
            </a:r>
            <a:r>
              <a:rPr lang="ru-RU" sz="1700" err="1"/>
              <a:t>ерімейтін</a:t>
            </a:r>
            <a:r>
              <a:rPr lang="ru-RU" sz="1700"/>
              <a:t> болу керек, </a:t>
            </a:r>
            <a:r>
              <a:rPr lang="ru-RU" sz="1700" err="1"/>
              <a:t>жоғары</a:t>
            </a:r>
            <a:r>
              <a:rPr lang="ru-RU" sz="1700"/>
              <a:t> </a:t>
            </a:r>
            <a:r>
              <a:rPr lang="ru-RU" sz="1700" err="1"/>
              <a:t>химиялық</a:t>
            </a:r>
            <a:r>
              <a:rPr lang="ru-RU" sz="1700"/>
              <a:t> </a:t>
            </a:r>
            <a:r>
              <a:rPr lang="ru-RU" sz="1700" err="1"/>
              <a:t>және</a:t>
            </a:r>
            <a:r>
              <a:rPr lang="ru-RU" sz="1700"/>
              <a:t> </a:t>
            </a:r>
            <a:r>
              <a:rPr lang="ru-RU" sz="1700" err="1"/>
              <a:t>биологиялық</a:t>
            </a:r>
            <a:r>
              <a:rPr lang="ru-RU" sz="1700"/>
              <a:t> </a:t>
            </a:r>
            <a:r>
              <a:rPr lang="ru-RU" sz="1700" err="1"/>
              <a:t>тұрақтылық</a:t>
            </a:r>
            <a:r>
              <a:rPr lang="ru-RU" sz="1700"/>
              <a:t>; </a:t>
            </a:r>
            <a:r>
              <a:rPr lang="ru-RU" sz="1700" err="1"/>
              <a:t>гидрофильділік</a:t>
            </a:r>
            <a:r>
              <a:rPr lang="ru-RU" sz="1700"/>
              <a:t>; </a:t>
            </a:r>
            <a:r>
              <a:rPr lang="ru-RU" sz="1700" err="1"/>
              <a:t>біршама</a:t>
            </a:r>
            <a:r>
              <a:rPr lang="ru-RU" sz="1700"/>
              <a:t> </a:t>
            </a:r>
            <a:r>
              <a:rPr lang="ru-RU" sz="1700" err="1"/>
              <a:t>енуі</a:t>
            </a:r>
            <a:r>
              <a:rPr lang="ru-RU" sz="1700"/>
              <a:t> </a:t>
            </a:r>
            <a:r>
              <a:rPr lang="ru-RU" sz="1700" err="1"/>
              <a:t>қасиеті</a:t>
            </a:r>
            <a:r>
              <a:rPr lang="ru-RU" sz="1700"/>
              <a:t>; тез </a:t>
            </a:r>
            <a:r>
              <a:rPr lang="ru-RU" sz="1700" err="1"/>
              <a:t>жұмыс</a:t>
            </a:r>
            <a:r>
              <a:rPr lang="ru-RU" sz="1700"/>
              <a:t> </a:t>
            </a:r>
            <a:r>
              <a:rPr lang="ru-RU" sz="1700" err="1"/>
              <a:t>істей</a:t>
            </a:r>
            <a:r>
              <a:rPr lang="ru-RU" sz="1700"/>
              <a:t> </a:t>
            </a:r>
            <a:r>
              <a:rPr lang="ru-RU" sz="1700" err="1"/>
              <a:t>алуы</a:t>
            </a:r>
            <a:r>
              <a:rPr lang="ru-RU" sz="1700"/>
              <a:t>.</a:t>
            </a:r>
          </a:p>
          <a:p>
            <a:pPr fontAlgn="t">
              <a:lnSpc>
                <a:spcPct val="90000"/>
              </a:lnSpc>
            </a:pPr>
            <a:r>
              <a:rPr lang="ru-RU" sz="1700" err="1"/>
              <a:t>Әрине</a:t>
            </a:r>
            <a:r>
              <a:rPr lang="ru-RU" sz="1700"/>
              <a:t>, </a:t>
            </a:r>
            <a:r>
              <a:rPr lang="ru-RU" sz="1700" err="1"/>
              <a:t>аталғанның</a:t>
            </a:r>
            <a:r>
              <a:rPr lang="ru-RU" sz="1700"/>
              <a:t> </a:t>
            </a:r>
            <a:r>
              <a:rPr lang="ru-RU" sz="1700" err="1"/>
              <a:t>бәрі</a:t>
            </a:r>
            <a:r>
              <a:rPr lang="ru-RU" sz="1700"/>
              <a:t> </a:t>
            </a:r>
            <a:r>
              <a:rPr lang="ru-RU" sz="1700" err="1"/>
              <a:t>болатын</a:t>
            </a:r>
            <a:r>
              <a:rPr lang="ru-RU" sz="1700"/>
              <a:t> </a:t>
            </a:r>
            <a:r>
              <a:rPr lang="ru-RU" sz="1700" err="1"/>
              <a:t>мінсіз</a:t>
            </a:r>
            <a:r>
              <a:rPr lang="ru-RU" sz="1700"/>
              <a:t> материал </a:t>
            </a:r>
            <a:r>
              <a:rPr lang="ru-RU" sz="1700" err="1"/>
              <a:t>қазіргі</a:t>
            </a:r>
            <a:r>
              <a:rPr lang="ru-RU" sz="1700"/>
              <a:t> </a:t>
            </a:r>
            <a:r>
              <a:rPr lang="ru-RU" sz="1700" err="1"/>
              <a:t>таңда</a:t>
            </a:r>
            <a:r>
              <a:rPr lang="ru-RU" sz="1700"/>
              <a:t> </a:t>
            </a:r>
            <a:r>
              <a:rPr lang="ru-RU" sz="1700" err="1"/>
              <a:t>жоқ</a:t>
            </a:r>
            <a:r>
              <a:rPr lang="ru-RU" sz="1700"/>
              <a:t>. </a:t>
            </a:r>
            <a:r>
              <a:rPr lang="ru-RU" sz="1700" err="1"/>
              <a:t>Алайда</a:t>
            </a:r>
            <a:r>
              <a:rPr lang="ru-RU" sz="1700"/>
              <a:t>, иммобилизация </a:t>
            </a:r>
            <a:r>
              <a:rPr lang="ru-RU" sz="1700" err="1"/>
              <a:t>үшін</a:t>
            </a:r>
            <a:r>
              <a:rPr lang="ru-RU" sz="1700"/>
              <a:t> </a:t>
            </a:r>
            <a:r>
              <a:rPr lang="ru-RU" sz="1700" err="1"/>
              <a:t>көптеген</a:t>
            </a:r>
            <a:r>
              <a:rPr lang="ru-RU" sz="1700"/>
              <a:t> </a:t>
            </a:r>
            <a:r>
              <a:rPr lang="ru-RU" sz="1700" err="1"/>
              <a:t>таратушылар</a:t>
            </a:r>
            <a:r>
              <a:rPr lang="ru-RU" sz="1700"/>
              <a:t> бар. </a:t>
            </a:r>
            <a:r>
              <a:rPr lang="ru-RU" sz="1700" err="1"/>
              <a:t>Табиғи</a:t>
            </a:r>
            <a:r>
              <a:rPr lang="ru-RU" sz="1700"/>
              <a:t> </a:t>
            </a:r>
            <a:r>
              <a:rPr lang="ru-RU" sz="1700" err="1"/>
              <a:t>жағдайға</a:t>
            </a:r>
            <a:r>
              <a:rPr lang="ru-RU" sz="1700"/>
              <a:t> </a:t>
            </a:r>
            <a:r>
              <a:rPr lang="ru-RU" sz="1700" err="1"/>
              <a:t>байланысты</a:t>
            </a:r>
            <a:r>
              <a:rPr lang="ru-RU" sz="1700"/>
              <a:t> </a:t>
            </a:r>
            <a:r>
              <a:rPr lang="ru-RU" sz="1700" err="1"/>
              <a:t>таратушылар</a:t>
            </a:r>
            <a:r>
              <a:rPr lang="ru-RU" sz="1700"/>
              <a:t> </a:t>
            </a:r>
            <a:r>
              <a:rPr lang="ru-RU" sz="1700" err="1"/>
              <a:t>органикалық</a:t>
            </a:r>
            <a:r>
              <a:rPr lang="ru-RU" sz="1700"/>
              <a:t> </a:t>
            </a:r>
            <a:r>
              <a:rPr lang="ru-RU" sz="1700" err="1"/>
              <a:t>және</a:t>
            </a:r>
            <a:r>
              <a:rPr lang="ru-RU" sz="1700"/>
              <a:t> </a:t>
            </a:r>
            <a:r>
              <a:rPr lang="ru-RU" sz="1700" err="1"/>
              <a:t>бейорганикалық</a:t>
            </a:r>
            <a:r>
              <a:rPr lang="ru-RU" sz="1700"/>
              <a:t> </a:t>
            </a:r>
            <a:r>
              <a:rPr lang="ru-RU" sz="1700" err="1"/>
              <a:t>болып</a:t>
            </a:r>
            <a:r>
              <a:rPr lang="ru-RU" sz="1700"/>
              <a:t> </a:t>
            </a:r>
            <a:r>
              <a:rPr lang="ru-RU" sz="1700" err="1"/>
              <a:t>бөлінеді</a:t>
            </a:r>
            <a:r>
              <a:rPr lang="ru-RU" sz="1700"/>
              <a:t>.</a:t>
            </a:r>
          </a:p>
          <a:p>
            <a:pPr>
              <a:lnSpc>
                <a:spcPct val="90000"/>
              </a:lnSpc>
            </a:pPr>
            <a:endParaRPr lang="ru-RU" sz="1700"/>
          </a:p>
          <a:p>
            <a:pPr>
              <a:lnSpc>
                <a:spcPct val="90000"/>
              </a:lnSpc>
            </a:pPr>
            <a:endParaRPr lang="ru-KZ" sz="1700"/>
          </a:p>
        </p:txBody>
      </p:sp>
    </p:spTree>
    <p:extLst>
      <p:ext uri="{BB962C8B-B14F-4D97-AF65-F5344CB8AC3E}">
        <p14:creationId xmlns:p14="http://schemas.microsoft.com/office/powerpoint/2010/main" val="28474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046F466-91A3-4E60-BFDB-D47D6892C4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445" y="145467"/>
            <a:ext cx="10913807" cy="690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42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DBB9C4BB-1391-4D98-898D-0E27B2C255B9}"/>
              </a:ext>
            </a:extLst>
          </p:cNvPr>
          <p:cNvSpPr>
            <a:spLocks noGrp="1"/>
          </p:cNvSpPr>
          <p:nvPr>
            <p:ph type="title"/>
          </p:nvPr>
        </p:nvSpPr>
        <p:spPr>
          <a:xfrm>
            <a:off x="653143" y="1645920"/>
            <a:ext cx="3522879" cy="4470821"/>
          </a:xfrm>
        </p:spPr>
        <p:txBody>
          <a:bodyPr>
            <a:normAutofit/>
          </a:bodyPr>
          <a:lstStyle/>
          <a:p>
            <a:pPr algn="r"/>
            <a:r>
              <a:rPr lang="ru-RU" sz="3600">
                <a:solidFill>
                  <a:srgbClr val="FFFFFF"/>
                </a:solidFill>
              </a:rPr>
              <a:t>Органикалық полимерлі таратушылар.</a:t>
            </a:r>
            <a:br>
              <a:rPr lang="ru-RU" sz="3600">
                <a:solidFill>
                  <a:srgbClr val="FFFFFF"/>
                </a:solidFill>
              </a:rPr>
            </a:br>
            <a:endParaRPr lang="ru-KZ" sz="3600">
              <a:solidFill>
                <a:srgbClr val="FFFFFF"/>
              </a:solidFill>
            </a:endParaRPr>
          </a:p>
        </p:txBody>
      </p:sp>
      <p:sp>
        <p:nvSpPr>
          <p:cNvPr id="3" name="Объект 2">
            <a:extLst>
              <a:ext uri="{FF2B5EF4-FFF2-40B4-BE49-F238E27FC236}">
                <a16:creationId xmlns:a16="http://schemas.microsoft.com/office/drawing/2014/main" id="{6D676172-9F22-433F-B443-0FE35DAB0FFF}"/>
              </a:ext>
            </a:extLst>
          </p:cNvPr>
          <p:cNvSpPr>
            <a:spLocks noGrp="1"/>
          </p:cNvSpPr>
          <p:nvPr>
            <p:ph idx="1"/>
          </p:nvPr>
        </p:nvSpPr>
        <p:spPr>
          <a:xfrm>
            <a:off x="5204109" y="1645920"/>
            <a:ext cx="5919503" cy="4470821"/>
          </a:xfrm>
        </p:spPr>
        <p:txBody>
          <a:bodyPr>
            <a:normAutofit/>
          </a:bodyPr>
          <a:lstStyle/>
          <a:p>
            <a:pPr fontAlgn="t"/>
            <a:r>
              <a:rPr lang="ru-RU" dirty="0" err="1"/>
              <a:t>Көптеген</a:t>
            </a:r>
            <a:r>
              <a:rPr lang="ru-RU" dirty="0"/>
              <a:t> </a:t>
            </a:r>
            <a:r>
              <a:rPr lang="ru-RU" dirty="0" err="1"/>
              <a:t>ферменттердің</a:t>
            </a:r>
            <a:r>
              <a:rPr lang="ru-RU" dirty="0"/>
              <a:t> </a:t>
            </a:r>
            <a:r>
              <a:rPr lang="ru-RU" dirty="0" err="1"/>
              <a:t>иммобилизациясы</a:t>
            </a:r>
            <a:r>
              <a:rPr lang="ru-RU" dirty="0"/>
              <a:t> </a:t>
            </a:r>
            <a:r>
              <a:rPr lang="ru-RU" dirty="0" err="1"/>
              <a:t>органикалық</a:t>
            </a:r>
            <a:r>
              <a:rPr lang="ru-RU" dirty="0"/>
              <a:t> </a:t>
            </a:r>
            <a:r>
              <a:rPr lang="ru-RU" dirty="0" err="1"/>
              <a:t>таратушыларда</a:t>
            </a:r>
            <a:r>
              <a:rPr lang="ru-RU" dirty="0"/>
              <a:t> </a:t>
            </a:r>
            <a:r>
              <a:rPr lang="ru-RU" dirty="0" err="1"/>
              <a:t>жүзеге</a:t>
            </a:r>
            <a:r>
              <a:rPr lang="ru-RU" dirty="0"/>
              <a:t> </a:t>
            </a:r>
            <a:r>
              <a:rPr lang="ru-RU" dirty="0" err="1"/>
              <a:t>асады</a:t>
            </a:r>
            <a:r>
              <a:rPr lang="ru-RU" dirty="0"/>
              <a:t>. </a:t>
            </a:r>
            <a:r>
              <a:rPr lang="ru-RU" dirty="0" err="1"/>
              <a:t>Оларды</a:t>
            </a:r>
            <a:r>
              <a:rPr lang="ru-RU" dirty="0"/>
              <a:t> </a:t>
            </a:r>
            <a:r>
              <a:rPr lang="ru-RU" dirty="0" err="1"/>
              <a:t>өз</a:t>
            </a:r>
            <a:r>
              <a:rPr lang="ru-RU" dirty="0"/>
              <a:t> </a:t>
            </a:r>
            <a:r>
              <a:rPr lang="ru-RU" dirty="0" err="1"/>
              <a:t>ішінде</a:t>
            </a:r>
            <a:r>
              <a:rPr lang="ru-RU" dirty="0"/>
              <a:t> </a:t>
            </a:r>
            <a:r>
              <a:rPr lang="ru-RU" dirty="0" err="1"/>
              <a:t>екіге</a:t>
            </a:r>
            <a:r>
              <a:rPr lang="ru-RU" dirty="0"/>
              <a:t> </a:t>
            </a:r>
            <a:r>
              <a:rPr lang="ru-RU" dirty="0" err="1"/>
              <a:t>бөлуге</a:t>
            </a:r>
            <a:r>
              <a:rPr lang="ru-RU" dirty="0"/>
              <a:t> </a:t>
            </a:r>
            <a:r>
              <a:rPr lang="ru-RU" dirty="0" err="1"/>
              <a:t>болады</a:t>
            </a:r>
            <a:r>
              <a:rPr lang="ru-RU" dirty="0"/>
              <a:t>: </a:t>
            </a:r>
            <a:r>
              <a:rPr lang="ru-RU" dirty="0" err="1"/>
              <a:t>табиғи</a:t>
            </a:r>
            <a:r>
              <a:rPr lang="ru-RU" dirty="0"/>
              <a:t> </a:t>
            </a:r>
            <a:r>
              <a:rPr lang="ru-RU" dirty="0" err="1"/>
              <a:t>және</a:t>
            </a:r>
            <a:r>
              <a:rPr lang="ru-RU" dirty="0"/>
              <a:t> </a:t>
            </a:r>
            <a:r>
              <a:rPr lang="ru-RU" dirty="0" err="1"/>
              <a:t>синтетикалық</a:t>
            </a:r>
            <a:r>
              <a:rPr lang="ru-RU" dirty="0"/>
              <a:t> </a:t>
            </a:r>
            <a:r>
              <a:rPr lang="ru-RU" dirty="0" err="1"/>
              <a:t>полимерлі</a:t>
            </a:r>
            <a:r>
              <a:rPr lang="ru-RU" dirty="0"/>
              <a:t> </a:t>
            </a:r>
            <a:r>
              <a:rPr lang="ru-RU" dirty="0" err="1"/>
              <a:t>таратушылар</a:t>
            </a:r>
            <a:r>
              <a:rPr lang="ru-RU" dirty="0"/>
              <a:t>. </a:t>
            </a:r>
            <a:r>
              <a:rPr lang="ru-RU" dirty="0" err="1"/>
              <a:t>Сонымен</a:t>
            </a:r>
            <a:r>
              <a:rPr lang="ru-RU" dirty="0"/>
              <a:t> </a:t>
            </a:r>
            <a:r>
              <a:rPr lang="ru-RU" dirty="0" err="1"/>
              <a:t>қатар</a:t>
            </a:r>
            <a:r>
              <a:rPr lang="ru-RU" dirty="0"/>
              <a:t>, </a:t>
            </a:r>
            <a:r>
              <a:rPr lang="ru-RU" dirty="0" err="1"/>
              <a:t>класстардың</a:t>
            </a:r>
            <a:r>
              <a:rPr lang="ru-RU" dirty="0"/>
              <a:t> </a:t>
            </a:r>
            <a:r>
              <a:rPr lang="ru-RU" dirty="0" err="1"/>
              <a:t>әрқайсысы</a:t>
            </a:r>
            <a:r>
              <a:rPr lang="ru-RU" dirty="0"/>
              <a:t> </a:t>
            </a:r>
            <a:r>
              <a:rPr lang="ru-RU" dirty="0" err="1"/>
              <a:t>құрылуына</a:t>
            </a:r>
            <a:r>
              <a:rPr lang="ru-RU" dirty="0"/>
              <a:t> </a:t>
            </a:r>
            <a:r>
              <a:rPr lang="ru-RU" dirty="0" err="1"/>
              <a:t>байланысты</a:t>
            </a:r>
            <a:r>
              <a:rPr lang="ru-RU" dirty="0"/>
              <a:t> </a:t>
            </a:r>
            <a:r>
              <a:rPr lang="ru-RU" dirty="0" err="1"/>
              <a:t>топтарға</a:t>
            </a:r>
            <a:r>
              <a:rPr lang="ru-RU" dirty="0"/>
              <a:t> </a:t>
            </a:r>
            <a:r>
              <a:rPr lang="ru-RU" dirty="0" err="1"/>
              <a:t>бөлінеді</a:t>
            </a:r>
            <a:r>
              <a:rPr lang="ru-RU" dirty="0"/>
              <a:t>. </a:t>
            </a:r>
            <a:r>
              <a:rPr lang="ru-RU" dirty="0" err="1"/>
              <a:t>Табиғи</a:t>
            </a:r>
            <a:r>
              <a:rPr lang="ru-RU" dirty="0"/>
              <a:t> </a:t>
            </a:r>
            <a:r>
              <a:rPr lang="ru-RU" dirty="0" err="1"/>
              <a:t>полимерлерге</a:t>
            </a:r>
            <a:r>
              <a:rPr lang="ru-RU" dirty="0"/>
              <a:t> – </a:t>
            </a:r>
            <a:r>
              <a:rPr lang="ru-RU" dirty="0" err="1"/>
              <a:t>ақуызды</a:t>
            </a:r>
            <a:r>
              <a:rPr lang="ru-RU" dirty="0"/>
              <a:t>, </a:t>
            </a:r>
            <a:r>
              <a:rPr lang="ru-RU" dirty="0" err="1"/>
              <a:t>полисахаридті</a:t>
            </a:r>
            <a:r>
              <a:rPr lang="ru-RU" dirty="0"/>
              <a:t> </a:t>
            </a:r>
            <a:r>
              <a:rPr lang="ru-RU" dirty="0" err="1"/>
              <a:t>және</a:t>
            </a:r>
            <a:r>
              <a:rPr lang="ru-RU" dirty="0"/>
              <a:t> </a:t>
            </a:r>
            <a:r>
              <a:rPr lang="ru-RU" dirty="0" err="1"/>
              <a:t>липидті</a:t>
            </a:r>
            <a:r>
              <a:rPr lang="ru-RU" dirty="0"/>
              <a:t> </a:t>
            </a:r>
            <a:r>
              <a:rPr lang="ru-RU" dirty="0" err="1"/>
              <a:t>таратушылар</a:t>
            </a:r>
            <a:r>
              <a:rPr lang="ru-RU" dirty="0"/>
              <a:t>, ал </a:t>
            </a:r>
            <a:r>
              <a:rPr lang="ru-RU" dirty="0" err="1"/>
              <a:t>синтетикалыққа</a:t>
            </a:r>
            <a:r>
              <a:rPr lang="ru-RU" dirty="0"/>
              <a:t> – </a:t>
            </a:r>
            <a:r>
              <a:rPr lang="ru-RU" dirty="0" err="1"/>
              <a:t>полиметиленді</a:t>
            </a:r>
            <a:r>
              <a:rPr lang="ru-RU" dirty="0"/>
              <a:t>, </a:t>
            </a:r>
            <a:r>
              <a:rPr lang="ru-RU" dirty="0" err="1"/>
              <a:t>полиамидті</a:t>
            </a:r>
            <a:r>
              <a:rPr lang="ru-RU" dirty="0"/>
              <a:t> </a:t>
            </a:r>
            <a:r>
              <a:rPr lang="ru-RU" dirty="0" err="1"/>
              <a:t>және</a:t>
            </a:r>
            <a:r>
              <a:rPr lang="ru-RU" dirty="0"/>
              <a:t> </a:t>
            </a:r>
            <a:r>
              <a:rPr lang="ru-RU" dirty="0" err="1"/>
              <a:t>полиэфирлі</a:t>
            </a:r>
            <a:r>
              <a:rPr lang="ru-RU" dirty="0"/>
              <a:t> </a:t>
            </a:r>
            <a:r>
              <a:rPr lang="ru-RU" dirty="0" err="1"/>
              <a:t>таратушылар</a:t>
            </a:r>
            <a:r>
              <a:rPr lang="ru-RU" dirty="0"/>
              <a:t> </a:t>
            </a:r>
            <a:r>
              <a:rPr lang="ru-RU" dirty="0" err="1"/>
              <a:t>деп</a:t>
            </a:r>
            <a:r>
              <a:rPr lang="ru-RU" dirty="0"/>
              <a:t> </a:t>
            </a:r>
            <a:r>
              <a:rPr lang="ru-RU" dirty="0" err="1"/>
              <a:t>бөлінеді</a:t>
            </a:r>
            <a:r>
              <a:rPr lang="ru-RU" dirty="0"/>
              <a:t>.</a:t>
            </a:r>
          </a:p>
          <a:p>
            <a:endParaRPr lang="ru-KZ" dirty="0"/>
          </a:p>
        </p:txBody>
      </p:sp>
    </p:spTree>
    <p:extLst>
      <p:ext uri="{BB962C8B-B14F-4D97-AF65-F5344CB8AC3E}">
        <p14:creationId xmlns:p14="http://schemas.microsoft.com/office/powerpoint/2010/main" val="173189804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Объект 2">
            <a:extLst>
              <a:ext uri="{FF2B5EF4-FFF2-40B4-BE49-F238E27FC236}">
                <a16:creationId xmlns:a16="http://schemas.microsoft.com/office/drawing/2014/main" id="{759B33C2-6E13-42C4-ADE7-059BDECC42E8}"/>
              </a:ext>
            </a:extLst>
          </p:cNvPr>
          <p:cNvSpPr>
            <a:spLocks noGrp="1"/>
          </p:cNvSpPr>
          <p:nvPr>
            <p:ph idx="1"/>
          </p:nvPr>
        </p:nvSpPr>
        <p:spPr>
          <a:xfrm>
            <a:off x="1103312" y="2763520"/>
            <a:ext cx="8946541" cy="3484879"/>
          </a:xfrm>
        </p:spPr>
        <p:txBody>
          <a:bodyPr>
            <a:normAutofit/>
          </a:bodyPr>
          <a:lstStyle/>
          <a:p>
            <a:pPr fontAlgn="t">
              <a:lnSpc>
                <a:spcPct val="90000"/>
              </a:lnSpc>
            </a:pPr>
            <a:r>
              <a:rPr lang="ru-RU" sz="1400"/>
              <a:t>Табиғи </a:t>
            </a:r>
            <a:r>
              <a:rPr lang="ru-RU" sz="1400" err="1"/>
              <a:t>таратушылардың</a:t>
            </a:r>
            <a:r>
              <a:rPr lang="ru-RU" sz="1400"/>
              <a:t> </a:t>
            </a:r>
            <a:r>
              <a:rPr lang="ru-RU" sz="1400" err="1"/>
              <a:t>артықшылығына</a:t>
            </a:r>
            <a:r>
              <a:rPr lang="ru-RU" sz="1400"/>
              <a:t>, </a:t>
            </a:r>
            <a:r>
              <a:rPr lang="ru-RU" sz="1400" err="1"/>
              <a:t>олардың</a:t>
            </a:r>
            <a:r>
              <a:rPr lang="ru-RU" sz="1400"/>
              <a:t> </a:t>
            </a:r>
            <a:r>
              <a:rPr lang="ru-RU" sz="1400" err="1"/>
              <a:t>қол</a:t>
            </a:r>
            <a:r>
              <a:rPr lang="ru-RU" sz="1400"/>
              <a:t> </a:t>
            </a:r>
            <a:r>
              <a:rPr lang="ru-RU" sz="1400" err="1"/>
              <a:t>жетімділігі</a:t>
            </a:r>
            <a:r>
              <a:rPr lang="ru-RU" sz="1400"/>
              <a:t>, </a:t>
            </a:r>
            <a:r>
              <a:rPr lang="ru-RU" sz="1400" err="1"/>
              <a:t>полифункционалдылығы</a:t>
            </a:r>
            <a:r>
              <a:rPr lang="ru-RU" sz="1400"/>
              <a:t> </a:t>
            </a:r>
            <a:r>
              <a:rPr lang="ru-RU" sz="1400" err="1"/>
              <a:t>және</a:t>
            </a:r>
            <a:r>
              <a:rPr lang="ru-RU" sz="1400"/>
              <a:t> </a:t>
            </a:r>
            <a:r>
              <a:rPr lang="ru-RU" sz="1400" err="1"/>
              <a:t>гидрофильділігі</a:t>
            </a:r>
            <a:r>
              <a:rPr lang="ru-RU" sz="1400"/>
              <a:t> </a:t>
            </a:r>
            <a:r>
              <a:rPr lang="ru-RU" sz="1400" err="1"/>
              <a:t>жатады</a:t>
            </a:r>
            <a:r>
              <a:rPr lang="ru-RU" sz="1400"/>
              <a:t>, ал </a:t>
            </a:r>
            <a:r>
              <a:rPr lang="ru-RU" sz="1400" err="1"/>
              <a:t>кемшілігіне</a:t>
            </a:r>
            <a:r>
              <a:rPr lang="ru-RU" sz="1400"/>
              <a:t> – </a:t>
            </a:r>
            <a:r>
              <a:rPr lang="ru-RU" sz="1400" err="1"/>
              <a:t>биодеградирлігі</a:t>
            </a:r>
            <a:r>
              <a:rPr lang="ru-RU" sz="1400"/>
              <a:t> </a:t>
            </a:r>
            <a:r>
              <a:rPr lang="ru-RU" sz="1400" err="1"/>
              <a:t>және</a:t>
            </a:r>
            <a:r>
              <a:rPr lang="ru-RU" sz="1400"/>
              <a:t> </a:t>
            </a:r>
            <a:r>
              <a:rPr lang="ru-RU" sz="1400" err="1"/>
              <a:t>қымбат</a:t>
            </a:r>
            <a:r>
              <a:rPr lang="ru-RU" sz="1400"/>
              <a:t> </a:t>
            </a:r>
            <a:r>
              <a:rPr lang="ru-RU" sz="1400" err="1"/>
              <a:t>болуы</a:t>
            </a:r>
            <a:r>
              <a:rPr lang="ru-RU" sz="1400"/>
              <a:t> </a:t>
            </a:r>
            <a:r>
              <a:rPr lang="ru-RU" sz="1400" err="1"/>
              <a:t>жатады</a:t>
            </a:r>
            <a:r>
              <a:rPr lang="ru-RU" sz="1400"/>
              <a:t>.</a:t>
            </a:r>
          </a:p>
          <a:p>
            <a:pPr fontAlgn="t">
              <a:lnSpc>
                <a:spcPct val="90000"/>
              </a:lnSpc>
            </a:pPr>
            <a:r>
              <a:rPr lang="ru-RU" sz="1400" err="1"/>
              <a:t>Иммобилизациялау</a:t>
            </a:r>
            <a:r>
              <a:rPr lang="ru-RU" sz="1400"/>
              <a:t> </a:t>
            </a:r>
            <a:r>
              <a:rPr lang="ru-RU" sz="1400" err="1"/>
              <a:t>үшін</a:t>
            </a:r>
            <a:r>
              <a:rPr lang="ru-RU" sz="1400"/>
              <a:t> </a:t>
            </a:r>
            <a:r>
              <a:rPr lang="ru-RU" sz="1400" err="1"/>
              <a:t>полисахаридтерден</a:t>
            </a:r>
            <a:r>
              <a:rPr lang="ru-RU" sz="1400"/>
              <a:t> </a:t>
            </a:r>
            <a:r>
              <a:rPr lang="ru-RU" sz="1400" err="1"/>
              <a:t>көбінесе</a:t>
            </a:r>
            <a:r>
              <a:rPr lang="ru-RU" sz="1400"/>
              <a:t> </a:t>
            </a:r>
            <a:r>
              <a:rPr lang="ru-RU" sz="1400" err="1"/>
              <a:t>целлюлозаны</a:t>
            </a:r>
            <a:r>
              <a:rPr lang="ru-RU" sz="1400"/>
              <a:t>, </a:t>
            </a:r>
            <a:r>
              <a:rPr lang="ru-RU" sz="1400" err="1"/>
              <a:t>декстранды</a:t>
            </a:r>
            <a:r>
              <a:rPr lang="ru-RU" sz="1400"/>
              <a:t>, </a:t>
            </a:r>
            <a:r>
              <a:rPr lang="ru-RU" sz="1400" err="1"/>
              <a:t>агарозаны</a:t>
            </a:r>
            <a:r>
              <a:rPr lang="ru-RU" sz="1400"/>
              <a:t> </a:t>
            </a:r>
            <a:r>
              <a:rPr lang="ru-RU" sz="1400" err="1"/>
              <a:t>ж»не</a:t>
            </a:r>
            <a:r>
              <a:rPr lang="ru-RU" sz="1400"/>
              <a:t> </a:t>
            </a:r>
            <a:r>
              <a:rPr lang="ru-RU" sz="1400" err="1"/>
              <a:t>олардың</a:t>
            </a:r>
            <a:r>
              <a:rPr lang="ru-RU" sz="1400"/>
              <a:t> </a:t>
            </a:r>
            <a:r>
              <a:rPr lang="ru-RU" sz="1400" err="1"/>
              <a:t>қосындыларын</a:t>
            </a:r>
            <a:r>
              <a:rPr lang="ru-RU" sz="1400"/>
              <a:t> </a:t>
            </a:r>
            <a:r>
              <a:rPr lang="ru-RU" sz="1400" err="1"/>
              <a:t>көп</a:t>
            </a:r>
            <a:r>
              <a:rPr lang="ru-RU" sz="1400"/>
              <a:t> </a:t>
            </a:r>
            <a:r>
              <a:rPr lang="ru-RU" sz="1400" err="1"/>
              <a:t>қолданады</a:t>
            </a:r>
            <a:r>
              <a:rPr lang="ru-RU" sz="1400"/>
              <a:t>.</a:t>
            </a:r>
          </a:p>
          <a:p>
            <a:pPr fontAlgn="t">
              <a:lnSpc>
                <a:spcPct val="90000"/>
              </a:lnSpc>
            </a:pPr>
            <a:r>
              <a:rPr lang="ru-RU" sz="1400"/>
              <a:t>Табиғи </a:t>
            </a:r>
            <a:r>
              <a:rPr lang="ru-RU" sz="1400" err="1"/>
              <a:t>аминосахаридтерден</a:t>
            </a:r>
            <a:r>
              <a:rPr lang="ru-RU" sz="1400"/>
              <a:t> </a:t>
            </a:r>
            <a:r>
              <a:rPr lang="ru-RU" sz="1400" err="1"/>
              <a:t>иммобилизациялау</a:t>
            </a:r>
            <a:r>
              <a:rPr lang="ru-RU" sz="1400"/>
              <a:t> </a:t>
            </a:r>
            <a:r>
              <a:rPr lang="ru-RU" sz="1400" err="1"/>
              <a:t>үшін</a:t>
            </a:r>
            <a:r>
              <a:rPr lang="ru-RU" sz="1400"/>
              <a:t> </a:t>
            </a:r>
            <a:r>
              <a:rPr lang="ru-RU" sz="1400" err="1"/>
              <a:t>таратушы</a:t>
            </a:r>
            <a:r>
              <a:rPr lang="ru-RU" sz="1400"/>
              <a:t> </a:t>
            </a:r>
            <a:r>
              <a:rPr lang="ru-RU" sz="1400" err="1"/>
              <a:t>ретінде</a:t>
            </a:r>
            <a:r>
              <a:rPr lang="ru-RU" sz="1400"/>
              <a:t> </a:t>
            </a:r>
            <a:r>
              <a:rPr lang="ru-RU" sz="1400" err="1"/>
              <a:t>хитинді</a:t>
            </a:r>
            <a:r>
              <a:rPr lang="ru-RU" sz="1400"/>
              <a:t> </a:t>
            </a:r>
            <a:r>
              <a:rPr lang="ru-RU" sz="1400" err="1"/>
              <a:t>қолданады</a:t>
            </a:r>
            <a:r>
              <a:rPr lang="ru-RU" sz="1400"/>
              <a:t>. </a:t>
            </a:r>
            <a:r>
              <a:rPr lang="ru-RU" sz="1400" err="1"/>
              <a:t>Ол</a:t>
            </a:r>
            <a:r>
              <a:rPr lang="ru-RU" sz="1400"/>
              <a:t> </a:t>
            </a:r>
            <a:r>
              <a:rPr lang="ru-RU" sz="1400" err="1"/>
              <a:t>химиялық</a:t>
            </a:r>
            <a:r>
              <a:rPr lang="ru-RU" sz="1400"/>
              <a:t> </a:t>
            </a:r>
            <a:r>
              <a:rPr lang="ru-RU" sz="1400" err="1"/>
              <a:t>жағынан</a:t>
            </a:r>
            <a:r>
              <a:rPr lang="ru-RU" sz="1400"/>
              <a:t> </a:t>
            </a:r>
            <a:r>
              <a:rPr lang="ru-RU" sz="1400" err="1"/>
              <a:t>тұрақты</a:t>
            </a:r>
            <a:r>
              <a:rPr lang="ru-RU" sz="1400"/>
              <a:t> </a:t>
            </a:r>
            <a:r>
              <a:rPr lang="ru-RU" sz="1400" err="1"/>
              <a:t>және</a:t>
            </a:r>
            <a:r>
              <a:rPr lang="ru-RU" sz="1400"/>
              <a:t> </a:t>
            </a:r>
            <a:r>
              <a:rPr lang="ru-RU" sz="1400" err="1"/>
              <a:t>құрылымы</a:t>
            </a:r>
            <a:r>
              <a:rPr lang="ru-RU" sz="1400"/>
              <a:t> </a:t>
            </a:r>
            <a:r>
              <a:rPr lang="ru-RU" sz="1400" err="1"/>
              <a:t>жағынан</a:t>
            </a:r>
            <a:r>
              <a:rPr lang="ru-RU" sz="1400"/>
              <a:t> </a:t>
            </a:r>
            <a:r>
              <a:rPr lang="ru-RU" sz="1400" err="1"/>
              <a:t>өте</a:t>
            </a:r>
            <a:r>
              <a:rPr lang="ru-RU" sz="1400"/>
              <a:t> </a:t>
            </a:r>
            <a:r>
              <a:rPr lang="ru-RU" sz="1400" err="1"/>
              <a:t>борпылдақ</a:t>
            </a:r>
            <a:r>
              <a:rPr lang="ru-RU" sz="1400"/>
              <a:t>.</a:t>
            </a:r>
          </a:p>
          <a:p>
            <a:pPr fontAlgn="t">
              <a:lnSpc>
                <a:spcPct val="90000"/>
              </a:lnSpc>
            </a:pPr>
            <a:r>
              <a:rPr lang="ru-RU" sz="1400"/>
              <a:t>Ал </a:t>
            </a:r>
            <a:r>
              <a:rPr lang="ru-RU" sz="1400" err="1"/>
              <a:t>ақуыздардың</a:t>
            </a:r>
            <a:r>
              <a:rPr lang="ru-RU" sz="1400"/>
              <a:t> </a:t>
            </a:r>
            <a:r>
              <a:rPr lang="ru-RU" sz="1400" err="1"/>
              <a:t>ішінен</a:t>
            </a:r>
            <a:r>
              <a:rPr lang="ru-RU" sz="1400"/>
              <a:t> </a:t>
            </a:r>
            <a:r>
              <a:rPr lang="ru-RU" sz="1400" err="1"/>
              <a:t>кең</a:t>
            </a:r>
            <a:r>
              <a:rPr lang="ru-RU" sz="1400"/>
              <a:t> </a:t>
            </a:r>
            <a:r>
              <a:rPr lang="ru-RU" sz="1400" err="1"/>
              <a:t>қолданысқа</a:t>
            </a:r>
            <a:r>
              <a:rPr lang="ru-RU" sz="1400"/>
              <a:t> </a:t>
            </a:r>
            <a:r>
              <a:rPr lang="ru-RU" sz="1400" err="1"/>
              <a:t>ие</a:t>
            </a:r>
            <a:r>
              <a:rPr lang="ru-RU" sz="1400"/>
              <a:t> </a:t>
            </a:r>
            <a:r>
              <a:rPr lang="ru-RU" sz="1400" err="1"/>
              <a:t>болғандары</a:t>
            </a:r>
            <a:r>
              <a:rPr lang="ru-RU" sz="1400"/>
              <a:t> – </a:t>
            </a:r>
            <a:r>
              <a:rPr lang="ru-RU" sz="1400" err="1"/>
              <a:t>құрылымды</a:t>
            </a:r>
            <a:r>
              <a:rPr lang="ru-RU" sz="1400"/>
              <a:t> </a:t>
            </a:r>
            <a:r>
              <a:rPr lang="ru-RU" sz="1400" err="1"/>
              <a:t>протеиндер</a:t>
            </a:r>
            <a:r>
              <a:rPr lang="ru-RU" sz="1400"/>
              <a:t>, </a:t>
            </a:r>
            <a:r>
              <a:rPr lang="ru-RU" sz="1400" err="1"/>
              <a:t>яғни</a:t>
            </a:r>
            <a:r>
              <a:rPr lang="ru-RU" sz="1400"/>
              <a:t> кератин, фиброин, коллаген </a:t>
            </a:r>
            <a:r>
              <a:rPr lang="ru-RU" sz="1400" err="1"/>
              <a:t>және</a:t>
            </a:r>
            <a:r>
              <a:rPr lang="ru-RU" sz="1400"/>
              <a:t> </a:t>
            </a:r>
            <a:r>
              <a:rPr lang="ru-RU" sz="1400" err="1"/>
              <a:t>коллагеннен</a:t>
            </a:r>
            <a:r>
              <a:rPr lang="ru-RU" sz="1400"/>
              <a:t> </a:t>
            </a:r>
            <a:r>
              <a:rPr lang="ru-RU" sz="1400" err="1"/>
              <a:t>алынған</a:t>
            </a:r>
            <a:r>
              <a:rPr lang="ru-RU" sz="1400"/>
              <a:t> – желатин. </a:t>
            </a:r>
            <a:r>
              <a:rPr lang="ru-RU" sz="1400" err="1"/>
              <a:t>Бұл</a:t>
            </a:r>
            <a:r>
              <a:rPr lang="ru-RU" sz="1400"/>
              <a:t> </a:t>
            </a:r>
            <a:r>
              <a:rPr lang="ru-RU" sz="1400" err="1"/>
              <a:t>ақуыздар</a:t>
            </a:r>
            <a:r>
              <a:rPr lang="ru-RU" sz="1400"/>
              <a:t> </a:t>
            </a:r>
            <a:r>
              <a:rPr lang="ru-RU" sz="1400" err="1"/>
              <a:t>табиғатта</a:t>
            </a:r>
            <a:r>
              <a:rPr lang="ru-RU" sz="1400"/>
              <a:t> </a:t>
            </a:r>
            <a:r>
              <a:rPr lang="ru-RU" sz="1400" err="1"/>
              <a:t>өте</a:t>
            </a:r>
            <a:r>
              <a:rPr lang="ru-RU" sz="1400"/>
              <a:t> </a:t>
            </a:r>
            <a:r>
              <a:rPr lang="ru-RU" sz="1400" err="1"/>
              <a:t>көп</a:t>
            </a:r>
            <a:r>
              <a:rPr lang="ru-RU" sz="1400"/>
              <a:t> </a:t>
            </a:r>
            <a:r>
              <a:rPr lang="ru-RU" sz="1400" err="1"/>
              <a:t>және</a:t>
            </a:r>
            <a:r>
              <a:rPr lang="ru-RU" sz="1400"/>
              <a:t> </a:t>
            </a:r>
            <a:r>
              <a:rPr lang="ru-RU" sz="1400" err="1"/>
              <a:t>сол</a:t>
            </a:r>
            <a:r>
              <a:rPr lang="ru-RU" sz="1400"/>
              <a:t> </a:t>
            </a:r>
            <a:r>
              <a:rPr lang="ru-RU" sz="1400" err="1"/>
              <a:t>үшін</a:t>
            </a:r>
            <a:r>
              <a:rPr lang="ru-RU" sz="1400"/>
              <a:t> </a:t>
            </a:r>
            <a:r>
              <a:rPr lang="ru-RU" sz="1400" err="1"/>
              <a:t>көп</a:t>
            </a:r>
            <a:r>
              <a:rPr lang="ru-RU" sz="1400"/>
              <a:t> </a:t>
            </a:r>
            <a:r>
              <a:rPr lang="ru-RU" sz="1400" err="1"/>
              <a:t>мөлшерде</a:t>
            </a:r>
            <a:r>
              <a:rPr lang="ru-RU" sz="1400"/>
              <a:t> </a:t>
            </a:r>
            <a:r>
              <a:rPr lang="ru-RU" sz="1400" err="1"/>
              <a:t>кездеседі</a:t>
            </a:r>
            <a:r>
              <a:rPr lang="ru-RU" sz="1400"/>
              <a:t>. </a:t>
            </a:r>
            <a:r>
              <a:rPr lang="ru-RU" sz="1400" err="1"/>
              <a:t>Ақуыздар</a:t>
            </a:r>
            <a:r>
              <a:rPr lang="ru-RU" sz="1400"/>
              <a:t> </a:t>
            </a:r>
            <a:r>
              <a:rPr lang="ru-RU" sz="1400" err="1"/>
              <a:t>биодеградацияға</a:t>
            </a:r>
            <a:r>
              <a:rPr lang="ru-RU" sz="1400"/>
              <a:t> </a:t>
            </a:r>
            <a:r>
              <a:rPr lang="ru-RU" sz="1400" err="1"/>
              <a:t>қабілетті</a:t>
            </a:r>
            <a:r>
              <a:rPr lang="ru-RU" sz="1400"/>
              <a:t>, </a:t>
            </a:r>
            <a:r>
              <a:rPr lang="ru-RU" sz="1400" err="1"/>
              <a:t>ол</a:t>
            </a:r>
            <a:r>
              <a:rPr lang="ru-RU" sz="1400"/>
              <a:t> </a:t>
            </a:r>
            <a:r>
              <a:rPr lang="ru-RU" sz="1400" err="1"/>
              <a:t>медициналық</a:t>
            </a:r>
            <a:r>
              <a:rPr lang="ru-RU" sz="1400"/>
              <a:t> </a:t>
            </a:r>
            <a:r>
              <a:rPr lang="ru-RU" sz="1400" err="1"/>
              <a:t>мақсатта</a:t>
            </a:r>
            <a:r>
              <a:rPr lang="ru-RU" sz="1400"/>
              <a:t> </a:t>
            </a:r>
            <a:r>
              <a:rPr lang="ru-RU" sz="1400" err="1"/>
              <a:t>ферменттердің</a:t>
            </a:r>
            <a:r>
              <a:rPr lang="ru-RU" sz="1400"/>
              <a:t> </a:t>
            </a:r>
            <a:r>
              <a:rPr lang="ru-RU" sz="1400" err="1"/>
              <a:t>иммобилизациясын</a:t>
            </a:r>
            <a:r>
              <a:rPr lang="ru-RU" sz="1400"/>
              <a:t> </a:t>
            </a:r>
            <a:r>
              <a:rPr lang="ru-RU" sz="1400" err="1"/>
              <a:t>құрастырғанда</a:t>
            </a:r>
            <a:r>
              <a:rPr lang="ru-RU" sz="1400"/>
              <a:t> </a:t>
            </a:r>
            <a:r>
              <a:rPr lang="ru-RU" sz="1400" err="1"/>
              <a:t>өте</a:t>
            </a:r>
            <a:r>
              <a:rPr lang="ru-RU" sz="1400"/>
              <a:t> </a:t>
            </a:r>
            <a:r>
              <a:rPr lang="ru-RU" sz="1400" err="1"/>
              <a:t>қажет</a:t>
            </a:r>
            <a:r>
              <a:rPr lang="ru-RU" sz="1400"/>
              <a:t>. </a:t>
            </a:r>
            <a:r>
              <a:rPr lang="ru-RU" sz="1400" err="1"/>
              <a:t>Оның</a:t>
            </a:r>
            <a:r>
              <a:rPr lang="ru-RU" sz="1400"/>
              <a:t> </a:t>
            </a:r>
            <a:r>
              <a:rPr lang="ru-RU" sz="1400" err="1"/>
              <a:t>кемшілігіне</a:t>
            </a:r>
            <a:r>
              <a:rPr lang="ru-RU" sz="1400"/>
              <a:t> тек </a:t>
            </a:r>
            <a:r>
              <a:rPr lang="ru-RU" sz="1400" err="1"/>
              <a:t>иммуногенділігін</a:t>
            </a:r>
            <a:r>
              <a:rPr lang="ru-RU" sz="1400"/>
              <a:t> </a:t>
            </a:r>
            <a:r>
              <a:rPr lang="ru-RU" sz="1400" err="1"/>
              <a:t>жатқызуға</a:t>
            </a:r>
            <a:r>
              <a:rPr lang="ru-RU" sz="1400"/>
              <a:t> </a:t>
            </a:r>
            <a:r>
              <a:rPr lang="ru-RU" sz="1400" err="1"/>
              <a:t>болады</a:t>
            </a:r>
            <a:r>
              <a:rPr lang="ru-RU" sz="1400"/>
              <a:t>.</a:t>
            </a:r>
          </a:p>
          <a:p>
            <a:pPr>
              <a:lnSpc>
                <a:spcPct val="90000"/>
              </a:lnSpc>
            </a:pPr>
            <a:endParaRPr lang="ru-KZ" sz="1400"/>
          </a:p>
        </p:txBody>
      </p:sp>
    </p:spTree>
    <p:extLst>
      <p:ext uri="{BB962C8B-B14F-4D97-AF65-F5344CB8AC3E}">
        <p14:creationId xmlns:p14="http://schemas.microsoft.com/office/powerpoint/2010/main" val="124976108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Объект 2">
            <a:extLst>
              <a:ext uri="{FF2B5EF4-FFF2-40B4-BE49-F238E27FC236}">
                <a16:creationId xmlns:a16="http://schemas.microsoft.com/office/drawing/2014/main" id="{DFB1A89F-2278-44AD-9954-6CC4B5065408}"/>
              </a:ext>
            </a:extLst>
          </p:cNvPr>
          <p:cNvSpPr>
            <a:spLocks noGrp="1"/>
          </p:cNvSpPr>
          <p:nvPr>
            <p:ph idx="1"/>
          </p:nvPr>
        </p:nvSpPr>
        <p:spPr>
          <a:xfrm>
            <a:off x="643467" y="1447798"/>
            <a:ext cx="6282984" cy="4766735"/>
          </a:xfrm>
        </p:spPr>
        <p:txBody>
          <a:bodyPr anchor="t">
            <a:normAutofit/>
          </a:bodyPr>
          <a:lstStyle/>
          <a:p>
            <a:pPr fontAlgn="t">
              <a:lnSpc>
                <a:spcPct val="90000"/>
              </a:lnSpc>
            </a:pPr>
            <a:r>
              <a:rPr lang="ru-RU" sz="1700"/>
              <a:t>Қазіргі </a:t>
            </a:r>
            <a:r>
              <a:rPr lang="ru-RU" sz="1700" err="1"/>
              <a:t>кезде</a:t>
            </a:r>
            <a:r>
              <a:rPr lang="ru-RU" sz="1700"/>
              <a:t> иммобилизация </a:t>
            </a:r>
            <a:r>
              <a:rPr lang="ru-RU" sz="1700" err="1"/>
              <a:t>жүргізудің</a:t>
            </a:r>
            <a:r>
              <a:rPr lang="ru-RU" sz="1700"/>
              <a:t> </a:t>
            </a:r>
            <a:r>
              <a:rPr lang="ru-RU" sz="1700" err="1"/>
              <a:t>көптеген</a:t>
            </a:r>
            <a:r>
              <a:rPr lang="ru-RU" sz="1700"/>
              <a:t> </a:t>
            </a:r>
            <a:r>
              <a:rPr lang="ru-RU" sz="1700" err="1"/>
              <a:t>тәсілдері</a:t>
            </a:r>
            <a:r>
              <a:rPr lang="ru-RU" sz="1700"/>
              <a:t> бар, </a:t>
            </a:r>
            <a:r>
              <a:rPr lang="ru-RU" sz="1700" err="1"/>
              <a:t>олардың</a:t>
            </a:r>
            <a:r>
              <a:rPr lang="ru-RU" sz="1700"/>
              <a:t> </a:t>
            </a:r>
            <a:r>
              <a:rPr lang="ru-RU" sz="1700" err="1"/>
              <a:t>көбісі</a:t>
            </a:r>
            <a:r>
              <a:rPr lang="ru-RU" sz="1700"/>
              <a:t> </a:t>
            </a:r>
            <a:r>
              <a:rPr lang="ru-RU" sz="1700" err="1"/>
              <a:t>ферменттердің</a:t>
            </a:r>
            <a:r>
              <a:rPr lang="ru-RU" sz="1700"/>
              <a:t> </a:t>
            </a:r>
            <a:r>
              <a:rPr lang="ru-RU" sz="1700" err="1"/>
              <a:t>иммобилизациясына</a:t>
            </a:r>
            <a:r>
              <a:rPr lang="ru-RU" sz="1700"/>
              <a:t> </a:t>
            </a:r>
            <a:r>
              <a:rPr lang="ru-RU" sz="1700" err="1"/>
              <a:t>ұқсас</a:t>
            </a:r>
            <a:r>
              <a:rPr lang="ru-RU" sz="1700"/>
              <a:t>. Иммобилизация </a:t>
            </a:r>
            <a:r>
              <a:rPr lang="ru-RU" sz="1700" err="1"/>
              <a:t>әдістерін</a:t>
            </a:r>
            <a:r>
              <a:rPr lang="ru-RU" sz="1700"/>
              <a:t> </a:t>
            </a:r>
            <a:r>
              <a:rPr lang="ru-RU" sz="1700" err="1"/>
              <a:t>бірнеше</a:t>
            </a:r>
            <a:r>
              <a:rPr lang="ru-RU" sz="1700"/>
              <a:t> </a:t>
            </a:r>
            <a:r>
              <a:rPr lang="ru-RU" sz="1700" err="1"/>
              <a:t>топқа</a:t>
            </a:r>
            <a:r>
              <a:rPr lang="ru-RU" sz="1700"/>
              <a:t> </a:t>
            </a:r>
            <a:r>
              <a:rPr lang="ru-RU" sz="1700" err="1"/>
              <a:t>бөледі</a:t>
            </a:r>
            <a:r>
              <a:rPr lang="ru-RU" sz="1700"/>
              <a:t>: </a:t>
            </a:r>
            <a:r>
              <a:rPr lang="ru-RU" sz="1700" err="1"/>
              <a:t>жабыстыру</a:t>
            </a:r>
            <a:r>
              <a:rPr lang="ru-RU" sz="1700"/>
              <a:t>, </a:t>
            </a:r>
            <a:r>
              <a:rPr lang="ru-RU" sz="1700" err="1"/>
              <a:t>ендіру</a:t>
            </a:r>
            <a:r>
              <a:rPr lang="ru-RU" sz="1700"/>
              <a:t>, </a:t>
            </a:r>
            <a:r>
              <a:rPr lang="ru-RU" sz="1700" err="1"/>
              <a:t>қосу</a:t>
            </a:r>
            <a:r>
              <a:rPr lang="ru-RU" sz="1700"/>
              <a:t> </a:t>
            </a:r>
            <a:r>
              <a:rPr lang="ru-RU" sz="1700" err="1"/>
              <a:t>және</a:t>
            </a:r>
            <a:r>
              <a:rPr lang="ru-RU" sz="1700"/>
              <a:t> </a:t>
            </a:r>
            <a:r>
              <a:rPr lang="ru-RU" sz="1700" err="1"/>
              <a:t>агрегациялау</a:t>
            </a:r>
            <a:r>
              <a:rPr lang="ru-RU" sz="1700"/>
              <a:t>.</a:t>
            </a:r>
          </a:p>
          <a:p>
            <a:pPr fontAlgn="t">
              <a:lnSpc>
                <a:spcPct val="90000"/>
              </a:lnSpc>
            </a:pPr>
            <a:r>
              <a:rPr lang="ru-RU" sz="1700" err="1"/>
              <a:t>Иммобилизациялау</a:t>
            </a:r>
            <a:r>
              <a:rPr lang="ru-RU" sz="1700"/>
              <a:t> </a:t>
            </a:r>
            <a:r>
              <a:rPr lang="ru-RU" sz="1700" err="1"/>
              <a:t>тәсілдерін</a:t>
            </a:r>
            <a:r>
              <a:rPr lang="ru-RU" sz="1700"/>
              <a:t> </a:t>
            </a:r>
            <a:r>
              <a:rPr lang="ru-RU" sz="1700" err="1"/>
              <a:t>ажырата</a:t>
            </a:r>
            <a:r>
              <a:rPr lang="ru-RU" sz="1700"/>
              <a:t> </a:t>
            </a:r>
            <a:r>
              <a:rPr lang="ru-RU" sz="1700" err="1"/>
              <a:t>білу</a:t>
            </a:r>
            <a:r>
              <a:rPr lang="ru-RU" sz="1700"/>
              <a:t> керек, </a:t>
            </a:r>
            <a:r>
              <a:rPr lang="ru-RU" sz="1700" err="1"/>
              <a:t>сонын</a:t>
            </a:r>
            <a:r>
              <a:rPr lang="ru-RU" sz="1700"/>
              <a:t> </a:t>
            </a:r>
            <a:r>
              <a:rPr lang="ru-RU" sz="1700" err="1"/>
              <a:t>салдарынан</a:t>
            </a:r>
            <a:r>
              <a:rPr lang="ru-RU" sz="1700"/>
              <a:t>  </a:t>
            </a:r>
            <a:r>
              <a:rPr lang="ru-RU" sz="1700" err="1"/>
              <a:t>біреулерінде</a:t>
            </a:r>
            <a:r>
              <a:rPr lang="ru-RU" sz="1700"/>
              <a:t> </a:t>
            </a:r>
            <a:r>
              <a:rPr lang="ru-RU" sz="1700" err="1"/>
              <a:t>клеткалар</a:t>
            </a:r>
            <a:r>
              <a:rPr lang="ru-RU" sz="1700"/>
              <a:t> сай </a:t>
            </a:r>
            <a:r>
              <a:rPr lang="ru-RU" sz="1700" err="1"/>
              <a:t>келетін</a:t>
            </a:r>
            <a:r>
              <a:rPr lang="ru-RU" sz="1700"/>
              <a:t> </a:t>
            </a:r>
            <a:r>
              <a:rPr lang="ru-RU" sz="1700" err="1"/>
              <a:t>орталарда</a:t>
            </a:r>
            <a:r>
              <a:rPr lang="ru-RU" sz="1700"/>
              <a:t> (поверхности) </a:t>
            </a:r>
            <a:r>
              <a:rPr lang="ru-RU" sz="1700" err="1"/>
              <a:t>кәдімгі</a:t>
            </a:r>
            <a:r>
              <a:rPr lang="ru-RU" sz="1700"/>
              <a:t> </a:t>
            </a:r>
            <a:r>
              <a:rPr lang="ru-RU" sz="1700" err="1"/>
              <a:t>өсу</a:t>
            </a:r>
            <a:r>
              <a:rPr lang="ru-RU" sz="1700"/>
              <a:t> </a:t>
            </a:r>
            <a:r>
              <a:rPr lang="ru-RU" sz="1700" err="1"/>
              <a:t>кезінде</a:t>
            </a:r>
            <a:r>
              <a:rPr lang="ru-RU" sz="1700"/>
              <a:t> </a:t>
            </a:r>
            <a:r>
              <a:rPr lang="ru-RU" sz="1700" err="1"/>
              <a:t>қозғалмайтын</a:t>
            </a:r>
            <a:r>
              <a:rPr lang="ru-RU" sz="1700"/>
              <a:t> </a:t>
            </a:r>
            <a:r>
              <a:rPr lang="ru-RU" sz="1700" err="1"/>
              <a:t>күйге</a:t>
            </a:r>
            <a:r>
              <a:rPr lang="ru-RU" sz="1700"/>
              <a:t> </a:t>
            </a:r>
            <a:r>
              <a:rPr lang="ru-RU" sz="1700" err="1"/>
              <a:t>келеді</a:t>
            </a:r>
            <a:r>
              <a:rPr lang="ru-RU" sz="1700"/>
              <a:t> </a:t>
            </a:r>
            <a:r>
              <a:rPr lang="ru-RU" sz="1700" err="1"/>
              <a:t>және</a:t>
            </a:r>
            <a:r>
              <a:rPr lang="ru-RU" sz="1700"/>
              <a:t> </a:t>
            </a:r>
            <a:r>
              <a:rPr lang="ru-RU" sz="1700" err="1"/>
              <a:t>басқаларында</a:t>
            </a:r>
            <a:r>
              <a:rPr lang="ru-RU" sz="1700"/>
              <a:t> </a:t>
            </a:r>
            <a:r>
              <a:rPr lang="ru-RU" sz="1700" err="1"/>
              <a:t>өсірілген</a:t>
            </a:r>
            <a:r>
              <a:rPr lang="ru-RU" sz="1700"/>
              <a:t> </a:t>
            </a:r>
            <a:r>
              <a:rPr lang="ru-RU" sz="1700" err="1"/>
              <a:t>клеткалық</a:t>
            </a:r>
            <a:r>
              <a:rPr lang="ru-RU" sz="1700"/>
              <a:t> популяция </a:t>
            </a:r>
            <a:r>
              <a:rPr lang="ru-RU" sz="1700" err="1"/>
              <a:t>иммобилиздену</a:t>
            </a:r>
            <a:r>
              <a:rPr lang="ru-RU" sz="1700"/>
              <a:t> </a:t>
            </a:r>
            <a:r>
              <a:rPr lang="ru-RU" sz="1700" err="1"/>
              <a:t>үшін</a:t>
            </a:r>
            <a:r>
              <a:rPr lang="ru-RU" sz="1700"/>
              <a:t> «</a:t>
            </a:r>
            <a:r>
              <a:rPr lang="ru-RU" sz="1700" err="1"/>
              <a:t>белсенді</a:t>
            </a:r>
            <a:r>
              <a:rPr lang="ru-RU" sz="1700"/>
              <a:t>» </a:t>
            </a:r>
            <a:r>
              <a:rPr lang="ru-RU" sz="1700" err="1"/>
              <a:t>өнделеді</a:t>
            </a:r>
            <a:r>
              <a:rPr lang="ru-RU" sz="1700"/>
              <a:t>. «</a:t>
            </a:r>
            <a:r>
              <a:rPr lang="ru-RU" sz="1700" err="1"/>
              <a:t>Белсенді</a:t>
            </a:r>
            <a:r>
              <a:rPr lang="ru-RU" sz="1700"/>
              <a:t>» </a:t>
            </a:r>
            <a:r>
              <a:rPr lang="ru-RU" sz="1700" err="1"/>
              <a:t>әдістер</a:t>
            </a:r>
            <a:r>
              <a:rPr lang="ru-RU" sz="1700"/>
              <a:t> </a:t>
            </a:r>
            <a:r>
              <a:rPr lang="ru-RU" sz="1700" err="1"/>
              <a:t>кең</a:t>
            </a:r>
            <a:r>
              <a:rPr lang="ru-RU" sz="1700"/>
              <a:t> </a:t>
            </a:r>
            <a:r>
              <a:rPr lang="ru-RU" sz="1700" err="1"/>
              <a:t>қолданысқа</a:t>
            </a:r>
            <a:r>
              <a:rPr lang="ru-RU" sz="1700"/>
              <a:t> </a:t>
            </a:r>
            <a:r>
              <a:rPr lang="ru-RU" sz="1700" err="1"/>
              <a:t>ие</a:t>
            </a:r>
            <a:r>
              <a:rPr lang="ru-RU" sz="1700"/>
              <a:t> </a:t>
            </a:r>
            <a:r>
              <a:rPr lang="ru-RU" sz="1700" err="1"/>
              <a:t>және</a:t>
            </a:r>
            <a:r>
              <a:rPr lang="ru-RU" sz="1700"/>
              <a:t> </a:t>
            </a:r>
            <a:r>
              <a:rPr lang="ru-RU" sz="1700" err="1"/>
              <a:t>әр</a:t>
            </a:r>
            <a:r>
              <a:rPr lang="ru-RU" sz="1700"/>
              <a:t> </a:t>
            </a:r>
            <a:r>
              <a:rPr lang="ru-RU" sz="1700" err="1"/>
              <a:t>түрлі</a:t>
            </a:r>
            <a:r>
              <a:rPr lang="ru-RU" sz="1700"/>
              <a:t> </a:t>
            </a:r>
            <a:r>
              <a:rPr lang="ru-RU" sz="1700" err="1"/>
              <a:t>физиологиялық</a:t>
            </a:r>
            <a:r>
              <a:rPr lang="ru-RU" sz="1700"/>
              <a:t> </a:t>
            </a:r>
            <a:r>
              <a:rPr lang="ru-RU" sz="1700" err="1"/>
              <a:t>жағдайдағы</a:t>
            </a:r>
            <a:r>
              <a:rPr lang="ru-RU" sz="1700"/>
              <a:t> </a:t>
            </a:r>
            <a:r>
              <a:rPr lang="ru-RU" sz="1700" err="1"/>
              <a:t>клеткалар</a:t>
            </a:r>
            <a:r>
              <a:rPr lang="ru-RU" sz="1700"/>
              <a:t> </a:t>
            </a:r>
            <a:r>
              <a:rPr lang="ru-RU" sz="1700" err="1"/>
              <a:t>үшін</a:t>
            </a:r>
            <a:r>
              <a:rPr lang="ru-RU" sz="1700"/>
              <a:t> </a:t>
            </a:r>
            <a:r>
              <a:rPr lang="ru-RU" sz="1700" err="1"/>
              <a:t>қолданылуы</a:t>
            </a:r>
            <a:r>
              <a:rPr lang="ru-RU" sz="1700"/>
              <a:t> </a:t>
            </a:r>
            <a:r>
              <a:rPr lang="ru-RU" sz="1700" err="1"/>
              <a:t>мүмкін</a:t>
            </a:r>
            <a:r>
              <a:rPr lang="ru-RU" sz="1700"/>
              <a:t>. «</a:t>
            </a:r>
            <a:r>
              <a:rPr lang="ru-RU" sz="1700" err="1"/>
              <a:t>Қарапайым</a:t>
            </a:r>
            <a:r>
              <a:rPr lang="ru-RU" sz="1700"/>
              <a:t>» </a:t>
            </a:r>
            <a:r>
              <a:rPr lang="ru-RU" sz="1700" err="1"/>
              <a:t>әдістер</a:t>
            </a:r>
            <a:r>
              <a:rPr lang="ru-RU" sz="1700"/>
              <a:t> </a:t>
            </a:r>
            <a:r>
              <a:rPr lang="ru-RU" sz="1700" err="1"/>
              <a:t>қол</a:t>
            </a:r>
            <a:r>
              <a:rPr lang="ru-RU" sz="1700"/>
              <a:t> </a:t>
            </a:r>
            <a:r>
              <a:rPr lang="ru-RU" sz="1700" err="1"/>
              <a:t>жетімді</a:t>
            </a:r>
            <a:r>
              <a:rPr lang="ru-RU" sz="1700"/>
              <a:t> </a:t>
            </a:r>
            <a:r>
              <a:rPr lang="ru-RU" sz="1700" err="1"/>
              <a:t>және</a:t>
            </a:r>
            <a:r>
              <a:rPr lang="ru-RU" sz="1700"/>
              <a:t> </a:t>
            </a:r>
            <a:r>
              <a:rPr lang="ru-RU" sz="1700" err="1"/>
              <a:t>арзан</a:t>
            </a:r>
            <a:r>
              <a:rPr lang="ru-RU" sz="1700"/>
              <a:t>, </a:t>
            </a:r>
            <a:r>
              <a:rPr lang="ru-RU" sz="1700" err="1"/>
              <a:t>сол</a:t>
            </a:r>
            <a:r>
              <a:rPr lang="ru-RU" sz="1700"/>
              <a:t> </a:t>
            </a:r>
            <a:r>
              <a:rPr lang="ru-RU" sz="1700" err="1"/>
              <a:t>үшін</a:t>
            </a:r>
            <a:r>
              <a:rPr lang="ru-RU" sz="1700"/>
              <a:t> </a:t>
            </a:r>
            <a:r>
              <a:rPr lang="ru-RU" sz="1700" err="1"/>
              <a:t>ешқандай</a:t>
            </a:r>
            <a:r>
              <a:rPr lang="ru-RU" sz="1700"/>
              <a:t> </a:t>
            </a:r>
            <a:r>
              <a:rPr lang="ru-RU" sz="1700" err="1"/>
              <a:t>шығынды</a:t>
            </a:r>
            <a:r>
              <a:rPr lang="ru-RU" sz="1700"/>
              <a:t> </a:t>
            </a:r>
            <a:r>
              <a:rPr lang="ru-RU" sz="1700" err="1"/>
              <a:t>қажет</a:t>
            </a:r>
            <a:r>
              <a:rPr lang="ru-RU" sz="1700"/>
              <a:t> </a:t>
            </a:r>
            <a:r>
              <a:rPr lang="ru-RU" sz="1700" err="1"/>
              <a:t>етпейді</a:t>
            </a:r>
            <a:r>
              <a:rPr lang="ru-RU" sz="1700"/>
              <a:t>. </a:t>
            </a:r>
            <a:r>
              <a:rPr lang="ru-RU" sz="1700" err="1"/>
              <a:t>Төртке</a:t>
            </a:r>
            <a:r>
              <a:rPr lang="ru-RU" sz="1700"/>
              <a:t> </a:t>
            </a:r>
            <a:r>
              <a:rPr lang="ru-RU" sz="1700" err="1"/>
              <a:t>бөлінген</a:t>
            </a:r>
            <a:r>
              <a:rPr lang="ru-RU" sz="1700"/>
              <a:t> </a:t>
            </a:r>
            <a:r>
              <a:rPr lang="ru-RU" sz="1700" err="1"/>
              <a:t>топтарды</a:t>
            </a:r>
            <a:r>
              <a:rPr lang="ru-RU" sz="1700"/>
              <a:t> </a:t>
            </a:r>
            <a:r>
              <a:rPr lang="ru-RU" sz="1700" err="1"/>
              <a:t>ашық</a:t>
            </a:r>
            <a:r>
              <a:rPr lang="ru-RU" sz="1700"/>
              <a:t> </a:t>
            </a:r>
            <a:r>
              <a:rPr lang="ru-RU" sz="1700" err="1"/>
              <a:t>қарастырайық</a:t>
            </a:r>
            <a:r>
              <a:rPr lang="ru-RU" sz="1700"/>
              <a:t>.</a:t>
            </a:r>
          </a:p>
          <a:p>
            <a:pPr>
              <a:lnSpc>
                <a:spcPct val="90000"/>
              </a:lnSpc>
            </a:pPr>
            <a:endParaRPr lang="ru-KZ" sz="1700"/>
          </a:p>
        </p:txBody>
      </p:sp>
    </p:spTree>
    <p:extLst>
      <p:ext uri="{BB962C8B-B14F-4D97-AF65-F5344CB8AC3E}">
        <p14:creationId xmlns:p14="http://schemas.microsoft.com/office/powerpoint/2010/main" val="383497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Заголовок 1">
            <a:extLst>
              <a:ext uri="{FF2B5EF4-FFF2-40B4-BE49-F238E27FC236}">
                <a16:creationId xmlns:a16="http://schemas.microsoft.com/office/drawing/2014/main" id="{E80D4D4D-5BB9-4CFB-A84E-0561D5C1B124}"/>
              </a:ext>
            </a:extLst>
          </p:cNvPr>
          <p:cNvSpPr>
            <a:spLocks noGrp="1"/>
          </p:cNvSpPr>
          <p:nvPr>
            <p:ph type="title"/>
          </p:nvPr>
        </p:nvSpPr>
        <p:spPr>
          <a:xfrm>
            <a:off x="806195" y="804672"/>
            <a:ext cx="3521359" cy="5248656"/>
          </a:xfrm>
        </p:spPr>
        <p:txBody>
          <a:bodyPr anchor="ctr">
            <a:normAutofit/>
          </a:bodyPr>
          <a:lstStyle/>
          <a:p>
            <a:pPr algn="ctr"/>
            <a:r>
              <a:rPr lang="ru-RU" dirty="0"/>
              <a:t>Жабыстыру. </a:t>
            </a:r>
            <a:endParaRPr lang="ru-KZ"/>
          </a:p>
        </p:txBody>
      </p:sp>
      <p:sp>
        <p:nvSpPr>
          <p:cNvPr id="3" name="Объект 2">
            <a:extLst>
              <a:ext uri="{FF2B5EF4-FFF2-40B4-BE49-F238E27FC236}">
                <a16:creationId xmlns:a16="http://schemas.microsoft.com/office/drawing/2014/main" id="{44A90255-737A-41D6-8962-E4B45A1B2CF5}"/>
              </a:ext>
            </a:extLst>
          </p:cNvPr>
          <p:cNvSpPr>
            <a:spLocks noGrp="1"/>
          </p:cNvSpPr>
          <p:nvPr>
            <p:ph idx="1"/>
          </p:nvPr>
        </p:nvSpPr>
        <p:spPr>
          <a:xfrm>
            <a:off x="4975861" y="804671"/>
            <a:ext cx="6399930" cy="5248657"/>
          </a:xfrm>
        </p:spPr>
        <p:txBody>
          <a:bodyPr anchor="ctr">
            <a:normAutofit/>
          </a:bodyPr>
          <a:lstStyle/>
          <a:p>
            <a:r>
              <a:rPr lang="ru-RU" dirty="0" err="1"/>
              <a:t>Бұл</a:t>
            </a:r>
            <a:r>
              <a:rPr lang="ru-RU" dirty="0"/>
              <a:t> </a:t>
            </a:r>
            <a:r>
              <a:rPr lang="ru-RU" dirty="0" err="1"/>
              <a:t>топқа</a:t>
            </a:r>
            <a:r>
              <a:rPr lang="ru-RU" dirty="0"/>
              <a:t> </a:t>
            </a:r>
            <a:r>
              <a:rPr lang="ru-RU" dirty="0" err="1"/>
              <a:t>иммобилизациялаудың</a:t>
            </a:r>
            <a:r>
              <a:rPr lang="ru-RU" dirty="0"/>
              <a:t> </a:t>
            </a:r>
            <a:r>
              <a:rPr lang="ru-RU" dirty="0" err="1"/>
              <a:t>барлық</a:t>
            </a:r>
            <a:r>
              <a:rPr lang="ru-RU" dirty="0"/>
              <a:t> </a:t>
            </a:r>
            <a:r>
              <a:rPr lang="ru-RU" dirty="0" err="1"/>
              <a:t>формаларын</a:t>
            </a:r>
            <a:r>
              <a:rPr lang="ru-RU" dirty="0"/>
              <a:t> </a:t>
            </a:r>
            <a:r>
              <a:rPr lang="ru-RU" dirty="0" err="1"/>
              <a:t>жатқызады</a:t>
            </a:r>
            <a:r>
              <a:rPr lang="ru-RU" dirty="0"/>
              <a:t>, </a:t>
            </a:r>
            <a:r>
              <a:rPr lang="ru-RU" dirty="0" err="1"/>
              <a:t>сонда</a:t>
            </a:r>
            <a:r>
              <a:rPr lang="ru-RU" dirty="0"/>
              <a:t> </a:t>
            </a:r>
            <a:r>
              <a:rPr lang="ru-RU" dirty="0" err="1"/>
              <a:t>клеткалар</a:t>
            </a:r>
            <a:r>
              <a:rPr lang="ru-RU" dirty="0"/>
              <a:t> </a:t>
            </a:r>
            <a:r>
              <a:rPr lang="ru-RU" dirty="0" err="1"/>
              <a:t>әр</a:t>
            </a:r>
            <a:r>
              <a:rPr lang="ru-RU" dirty="0"/>
              <a:t> </a:t>
            </a:r>
            <a:r>
              <a:rPr lang="ru-RU" dirty="0" err="1"/>
              <a:t>түрлә</a:t>
            </a:r>
            <a:r>
              <a:rPr lang="ru-RU" dirty="0"/>
              <a:t> </a:t>
            </a:r>
            <a:r>
              <a:rPr lang="ru-RU" dirty="0" err="1"/>
              <a:t>тәсілдермен</a:t>
            </a:r>
            <a:r>
              <a:rPr lang="ru-RU" dirty="0"/>
              <a:t> </a:t>
            </a:r>
            <a:r>
              <a:rPr lang="ru-RU" dirty="0" err="1"/>
              <a:t>тегіс</a:t>
            </a:r>
            <a:r>
              <a:rPr lang="ru-RU" dirty="0"/>
              <a:t> </a:t>
            </a:r>
            <a:r>
              <a:rPr lang="ru-RU" dirty="0" err="1"/>
              <a:t>бетке</a:t>
            </a:r>
            <a:r>
              <a:rPr lang="ru-RU" dirty="0"/>
              <a:t> </a:t>
            </a:r>
            <a:r>
              <a:rPr lang="ru-RU" dirty="0" err="1"/>
              <a:t>немесе</a:t>
            </a:r>
            <a:r>
              <a:rPr lang="ru-RU" dirty="0"/>
              <a:t> </a:t>
            </a:r>
            <a:r>
              <a:rPr lang="ru-RU" dirty="0" err="1"/>
              <a:t>тығыз</a:t>
            </a:r>
            <a:r>
              <a:rPr lang="ru-RU" dirty="0"/>
              <a:t> </a:t>
            </a:r>
            <a:r>
              <a:rPr lang="ru-RU" dirty="0" err="1"/>
              <a:t>таратушыға</a:t>
            </a:r>
            <a:r>
              <a:rPr lang="ru-RU" dirty="0"/>
              <a:t> </a:t>
            </a:r>
            <a:r>
              <a:rPr lang="ru-RU" dirty="0" err="1"/>
              <a:t>жабысады</a:t>
            </a:r>
            <a:r>
              <a:rPr lang="ru-RU" dirty="0"/>
              <a:t>. </a:t>
            </a:r>
            <a:r>
              <a:rPr lang="ru-RU" dirty="0" err="1"/>
              <a:t>Жабысу</a:t>
            </a:r>
            <a:r>
              <a:rPr lang="ru-RU" dirty="0"/>
              <a:t> </a:t>
            </a:r>
            <a:r>
              <a:rPr lang="ru-RU" dirty="0" err="1"/>
              <a:t>қарапайым</a:t>
            </a:r>
            <a:r>
              <a:rPr lang="ru-RU" dirty="0"/>
              <a:t> </a:t>
            </a:r>
            <a:r>
              <a:rPr lang="ru-RU" dirty="0" err="1"/>
              <a:t>адгерия</a:t>
            </a:r>
            <a:r>
              <a:rPr lang="ru-RU" dirty="0"/>
              <a:t> </a:t>
            </a:r>
            <a:r>
              <a:rPr lang="ru-RU" dirty="0" err="1"/>
              <a:t>немесе</a:t>
            </a:r>
            <a:r>
              <a:rPr lang="ru-RU" dirty="0"/>
              <a:t> </a:t>
            </a:r>
            <a:r>
              <a:rPr lang="ru-RU" dirty="0" err="1"/>
              <a:t>химиялық</a:t>
            </a:r>
            <a:r>
              <a:rPr lang="ru-RU" dirty="0"/>
              <a:t> </a:t>
            </a:r>
            <a:r>
              <a:rPr lang="ru-RU" dirty="0" err="1"/>
              <a:t>түрде</a:t>
            </a:r>
            <a:r>
              <a:rPr lang="ru-RU" dirty="0"/>
              <a:t> </a:t>
            </a:r>
            <a:r>
              <a:rPr lang="ru-RU" dirty="0" err="1"/>
              <a:t>индуцирлену</a:t>
            </a:r>
            <a:r>
              <a:rPr lang="ru-RU" dirty="0"/>
              <a:t> </a:t>
            </a:r>
            <a:r>
              <a:rPr lang="ru-RU" dirty="0" err="1"/>
              <a:t>арқылы</a:t>
            </a:r>
            <a:r>
              <a:rPr lang="ru-RU" dirty="0"/>
              <a:t> </a:t>
            </a:r>
            <a:r>
              <a:rPr lang="ru-RU" dirty="0" err="1"/>
              <a:t>жүзеге</a:t>
            </a:r>
            <a:r>
              <a:rPr lang="ru-RU" dirty="0"/>
              <a:t> </a:t>
            </a:r>
            <a:r>
              <a:rPr lang="ru-RU" dirty="0" err="1"/>
              <a:t>асады</a:t>
            </a:r>
            <a:r>
              <a:rPr lang="ru-RU" dirty="0"/>
              <a:t>. </a:t>
            </a:r>
            <a:r>
              <a:rPr lang="ru-RU" dirty="0" err="1"/>
              <a:t>Клеткалардың</a:t>
            </a:r>
            <a:r>
              <a:rPr lang="ru-RU" dirty="0"/>
              <a:t> </a:t>
            </a:r>
            <a:r>
              <a:rPr lang="ru-RU" dirty="0" err="1"/>
              <a:t>қарапайым</a:t>
            </a:r>
            <a:r>
              <a:rPr lang="ru-RU" dirty="0"/>
              <a:t> </a:t>
            </a:r>
            <a:r>
              <a:rPr lang="ru-RU" dirty="0" err="1"/>
              <a:t>адгезиясы</a:t>
            </a:r>
            <a:r>
              <a:rPr lang="ru-RU" dirty="0"/>
              <a:t> – </a:t>
            </a:r>
            <a:r>
              <a:rPr lang="ru-RU" dirty="0" err="1"/>
              <a:t>кең</a:t>
            </a:r>
            <a:r>
              <a:rPr lang="ru-RU" dirty="0"/>
              <a:t> </a:t>
            </a:r>
            <a:r>
              <a:rPr lang="ru-RU" dirty="0" err="1"/>
              <a:t>қолданысқа</a:t>
            </a:r>
            <a:r>
              <a:rPr lang="ru-RU" dirty="0"/>
              <a:t> </a:t>
            </a:r>
            <a:r>
              <a:rPr lang="ru-RU" dirty="0" err="1"/>
              <a:t>ие</a:t>
            </a:r>
            <a:r>
              <a:rPr lang="ru-RU" dirty="0"/>
              <a:t> </a:t>
            </a:r>
            <a:r>
              <a:rPr lang="ru-RU" dirty="0" err="1"/>
              <a:t>болған</a:t>
            </a:r>
            <a:r>
              <a:rPr lang="ru-RU" dirty="0"/>
              <a:t> </a:t>
            </a:r>
            <a:r>
              <a:rPr lang="ru-RU" dirty="0" err="1"/>
              <a:t>құбылыс</a:t>
            </a:r>
            <a:r>
              <a:rPr lang="ru-RU" dirty="0"/>
              <a:t>, </a:t>
            </a:r>
            <a:r>
              <a:rPr lang="ru-RU" dirty="0" err="1"/>
              <a:t>ол</a:t>
            </a:r>
            <a:r>
              <a:rPr lang="ru-RU" dirty="0"/>
              <a:t> </a:t>
            </a:r>
            <a:r>
              <a:rPr lang="ru-RU" dirty="0" err="1"/>
              <a:t>көптеген</a:t>
            </a:r>
            <a:r>
              <a:rPr lang="ru-RU" dirty="0"/>
              <a:t> </a:t>
            </a:r>
            <a:r>
              <a:rPr lang="ru-RU" dirty="0" err="1"/>
              <a:t>зерттеулерге</a:t>
            </a:r>
            <a:r>
              <a:rPr lang="ru-RU" dirty="0"/>
              <a:t> </a:t>
            </a:r>
            <a:r>
              <a:rPr lang="ru-RU" dirty="0" err="1"/>
              <a:t>әкелген</a:t>
            </a:r>
            <a:r>
              <a:rPr lang="ru-RU" dirty="0"/>
              <a:t>, </a:t>
            </a:r>
            <a:r>
              <a:rPr lang="ru-RU" dirty="0" err="1"/>
              <a:t>бірақ</a:t>
            </a:r>
            <a:r>
              <a:rPr lang="ru-RU" dirty="0"/>
              <a:t> </a:t>
            </a:r>
            <a:r>
              <a:rPr lang="ru-RU" dirty="0" err="1"/>
              <a:t>оның</a:t>
            </a:r>
            <a:r>
              <a:rPr lang="ru-RU" dirty="0"/>
              <a:t> </a:t>
            </a:r>
            <a:r>
              <a:rPr lang="ru-RU" dirty="0" err="1"/>
              <a:t>механизмі</a:t>
            </a:r>
            <a:r>
              <a:rPr lang="ru-RU" dirty="0"/>
              <a:t> </a:t>
            </a:r>
            <a:r>
              <a:rPr lang="ru-RU" dirty="0" err="1"/>
              <a:t>толыққанды</a:t>
            </a:r>
            <a:r>
              <a:rPr lang="ru-RU" dirty="0"/>
              <a:t> </a:t>
            </a:r>
            <a:r>
              <a:rPr lang="ru-RU" dirty="0" err="1"/>
              <a:t>анық</a:t>
            </a:r>
            <a:r>
              <a:rPr lang="ru-RU" dirty="0"/>
              <a:t> </a:t>
            </a:r>
            <a:r>
              <a:rPr lang="ru-RU" dirty="0" err="1"/>
              <a:t>емес</a:t>
            </a:r>
            <a:r>
              <a:rPr lang="ru-RU" dirty="0"/>
              <a:t>. Осы </a:t>
            </a:r>
            <a:r>
              <a:rPr lang="ru-RU" dirty="0" err="1"/>
              <a:t>иммобилизацияның</a:t>
            </a:r>
            <a:r>
              <a:rPr lang="ru-RU" dirty="0"/>
              <a:t> </a:t>
            </a:r>
            <a:r>
              <a:rPr lang="ru-RU" dirty="0" err="1"/>
              <a:t>екі</a:t>
            </a:r>
            <a:r>
              <a:rPr lang="ru-RU" dirty="0"/>
              <a:t> </a:t>
            </a:r>
            <a:r>
              <a:rPr lang="ru-RU" dirty="0" err="1"/>
              <a:t>қарапайым</a:t>
            </a:r>
            <a:r>
              <a:rPr lang="ru-RU" dirty="0"/>
              <a:t> </a:t>
            </a:r>
            <a:r>
              <a:rPr lang="ru-RU" dirty="0" err="1"/>
              <a:t>әдісі</a:t>
            </a:r>
            <a:r>
              <a:rPr lang="ru-RU" dirty="0"/>
              <a:t> </a:t>
            </a:r>
            <a:r>
              <a:rPr lang="ru-RU" dirty="0" err="1"/>
              <a:t>өндірісітік</a:t>
            </a:r>
            <a:r>
              <a:rPr lang="ru-RU" dirty="0"/>
              <a:t> </a:t>
            </a:r>
            <a:r>
              <a:rPr lang="ru-RU" dirty="0" err="1"/>
              <a:t>процестерде</a:t>
            </a:r>
            <a:r>
              <a:rPr lang="ru-RU" dirty="0"/>
              <a:t> </a:t>
            </a:r>
            <a:r>
              <a:rPr lang="ru-RU" dirty="0" err="1"/>
              <a:t>қолданыладығ</a:t>
            </a:r>
            <a:r>
              <a:rPr lang="ru-RU" dirty="0"/>
              <a:t> </a:t>
            </a:r>
            <a:r>
              <a:rPr lang="ru-RU" dirty="0" err="1"/>
              <a:t>әсіресе</a:t>
            </a:r>
            <a:r>
              <a:rPr lang="ru-RU" dirty="0"/>
              <a:t>: </a:t>
            </a:r>
            <a:r>
              <a:rPr lang="ru-RU" dirty="0" err="1"/>
              <a:t>сіркенің</a:t>
            </a:r>
            <a:r>
              <a:rPr lang="ru-RU" dirty="0"/>
              <a:t> </a:t>
            </a:r>
            <a:r>
              <a:rPr lang="ru-RU" dirty="0" err="1"/>
              <a:t>өндірілуінде</a:t>
            </a:r>
            <a:r>
              <a:rPr lang="ru-RU" dirty="0"/>
              <a:t> </a:t>
            </a:r>
            <a:r>
              <a:rPr lang="ru-RU" dirty="0" err="1"/>
              <a:t>және</a:t>
            </a:r>
            <a:r>
              <a:rPr lang="ru-RU" dirty="0"/>
              <a:t> </a:t>
            </a:r>
            <a:r>
              <a:rPr lang="ru-RU" dirty="0" err="1"/>
              <a:t>ағынды</a:t>
            </a:r>
            <a:r>
              <a:rPr lang="ru-RU" dirty="0"/>
              <a:t> </a:t>
            </a:r>
            <a:r>
              <a:rPr lang="ru-RU" dirty="0" err="1"/>
              <a:t>сулардың</a:t>
            </a:r>
            <a:r>
              <a:rPr lang="ru-RU" dirty="0"/>
              <a:t> </a:t>
            </a:r>
            <a:r>
              <a:rPr lang="ru-RU" dirty="0" err="1"/>
              <a:t>тазартылуында</a:t>
            </a:r>
            <a:r>
              <a:rPr lang="ru-RU" dirty="0"/>
              <a:t>.</a:t>
            </a:r>
          </a:p>
          <a:p>
            <a:endParaRPr lang="ru-KZ" dirty="0"/>
          </a:p>
        </p:txBody>
      </p:sp>
    </p:spTree>
    <p:extLst>
      <p:ext uri="{BB962C8B-B14F-4D97-AF65-F5344CB8AC3E}">
        <p14:creationId xmlns:p14="http://schemas.microsoft.com/office/powerpoint/2010/main" val="567477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id="{FA6A3CE0-5490-4724-8A21-910F4E992AFF}"/>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038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Объект 2">
            <a:extLst>
              <a:ext uri="{FF2B5EF4-FFF2-40B4-BE49-F238E27FC236}">
                <a16:creationId xmlns:a16="http://schemas.microsoft.com/office/drawing/2014/main" id="{A55456FF-DD76-4FC2-87BF-320993522228}"/>
              </a:ext>
            </a:extLst>
          </p:cNvPr>
          <p:cNvSpPr>
            <a:spLocks noGrp="1"/>
          </p:cNvSpPr>
          <p:nvPr>
            <p:ph idx="1"/>
          </p:nvPr>
        </p:nvSpPr>
        <p:spPr>
          <a:xfrm>
            <a:off x="1068388" y="1645920"/>
            <a:ext cx="5919503" cy="4470821"/>
          </a:xfrm>
        </p:spPr>
        <p:txBody>
          <a:bodyPr>
            <a:normAutofit/>
          </a:bodyPr>
          <a:lstStyle/>
          <a:p>
            <a:pPr fontAlgn="t">
              <a:lnSpc>
                <a:spcPct val="90000"/>
              </a:lnSpc>
            </a:pPr>
            <a:r>
              <a:rPr lang="ru-RU" dirty="0"/>
              <a:t>Жабыстырылған </a:t>
            </a:r>
            <a:r>
              <a:rPr lang="ru-RU" dirty="0" err="1"/>
              <a:t>клеткалар</a:t>
            </a:r>
            <a:r>
              <a:rPr lang="ru-RU" dirty="0"/>
              <a:t> </a:t>
            </a:r>
            <a:r>
              <a:rPr lang="ru-RU" dirty="0" err="1"/>
              <a:t>қоршаған</a:t>
            </a:r>
            <a:r>
              <a:rPr lang="ru-RU" dirty="0"/>
              <a:t> </a:t>
            </a:r>
            <a:r>
              <a:rPr lang="ru-RU" dirty="0" err="1"/>
              <a:t>ортамен</a:t>
            </a:r>
            <a:r>
              <a:rPr lang="ru-RU" dirty="0"/>
              <a:t> </a:t>
            </a:r>
            <a:r>
              <a:rPr lang="ru-RU" dirty="0" err="1"/>
              <a:t>міндетті</a:t>
            </a:r>
            <a:r>
              <a:rPr lang="ru-RU" dirty="0"/>
              <a:t> </a:t>
            </a:r>
            <a:r>
              <a:rPr lang="ru-RU" dirty="0" err="1"/>
              <a:t>түрде</a:t>
            </a:r>
            <a:r>
              <a:rPr lang="ru-RU" dirty="0"/>
              <a:t> </a:t>
            </a:r>
            <a:r>
              <a:rPr lang="ru-RU" dirty="0" err="1"/>
              <a:t>жанасады</a:t>
            </a:r>
            <a:r>
              <a:rPr lang="ru-RU" dirty="0"/>
              <a:t>, </a:t>
            </a:r>
            <a:r>
              <a:rPr lang="ru-RU" dirty="0" err="1"/>
              <a:t>сондықтан</a:t>
            </a:r>
            <a:r>
              <a:rPr lang="ru-RU" dirty="0"/>
              <a:t> </a:t>
            </a:r>
            <a:r>
              <a:rPr lang="ru-RU" dirty="0" err="1"/>
              <a:t>үйкеліс</a:t>
            </a:r>
            <a:r>
              <a:rPr lang="ru-RU" dirty="0"/>
              <a:t> </a:t>
            </a:r>
            <a:r>
              <a:rPr lang="ru-RU" dirty="0" err="1"/>
              <a:t>күшіне</a:t>
            </a:r>
            <a:r>
              <a:rPr lang="ru-RU" dirty="0"/>
              <a:t>  </a:t>
            </a:r>
            <a:r>
              <a:rPr lang="ru-RU" dirty="0" err="1"/>
              <a:t>ие</a:t>
            </a:r>
            <a:r>
              <a:rPr lang="ru-RU" dirty="0"/>
              <a:t> </a:t>
            </a:r>
            <a:r>
              <a:rPr lang="ru-RU" dirty="0" err="1"/>
              <a:t>болады</a:t>
            </a:r>
            <a:r>
              <a:rPr lang="ru-RU" dirty="0"/>
              <a:t>. </a:t>
            </a:r>
            <a:r>
              <a:rPr lang="ru-RU" dirty="0" err="1"/>
              <a:t>Соның</a:t>
            </a:r>
            <a:r>
              <a:rPr lang="ru-RU" dirty="0"/>
              <a:t> </a:t>
            </a:r>
            <a:r>
              <a:rPr lang="ru-RU" dirty="0" err="1"/>
              <a:t>салдарынан</a:t>
            </a:r>
            <a:r>
              <a:rPr lang="ru-RU" dirty="0"/>
              <a:t> </a:t>
            </a:r>
            <a:r>
              <a:rPr lang="ru-RU" dirty="0" err="1"/>
              <a:t>клеткалар</a:t>
            </a:r>
            <a:r>
              <a:rPr lang="ru-RU" dirty="0"/>
              <a:t> </a:t>
            </a:r>
            <a:r>
              <a:rPr lang="ru-RU" dirty="0" err="1"/>
              <a:t>сұйық</a:t>
            </a:r>
            <a:r>
              <a:rPr lang="ru-RU" dirty="0"/>
              <a:t> </a:t>
            </a:r>
            <a:r>
              <a:rPr lang="ru-RU" dirty="0" err="1"/>
              <a:t>фазаға</a:t>
            </a:r>
            <a:r>
              <a:rPr lang="ru-RU" dirty="0"/>
              <a:t> </a:t>
            </a:r>
            <a:r>
              <a:rPr lang="ru-RU" dirty="0" err="1"/>
              <a:t>өтіп</a:t>
            </a:r>
            <a:r>
              <a:rPr lang="ru-RU" dirty="0"/>
              <a:t> </a:t>
            </a:r>
            <a:r>
              <a:rPr lang="ru-RU" dirty="0" err="1"/>
              <a:t>кетуі</a:t>
            </a:r>
            <a:r>
              <a:rPr lang="ru-RU" dirty="0"/>
              <a:t> </a:t>
            </a:r>
            <a:r>
              <a:rPr lang="ru-RU" dirty="0" err="1"/>
              <a:t>әбден</a:t>
            </a:r>
            <a:r>
              <a:rPr lang="ru-RU" dirty="0"/>
              <a:t> </a:t>
            </a:r>
            <a:r>
              <a:rPr lang="ru-RU" dirty="0" err="1"/>
              <a:t>мүмкін</a:t>
            </a:r>
            <a:r>
              <a:rPr lang="ru-RU" dirty="0"/>
              <a:t>, </a:t>
            </a:r>
            <a:r>
              <a:rPr lang="ru-RU" dirty="0" err="1"/>
              <a:t>сол</a:t>
            </a:r>
            <a:r>
              <a:rPr lang="ru-RU" dirty="0"/>
              <a:t> </a:t>
            </a:r>
            <a:r>
              <a:rPr lang="ru-RU" dirty="0" err="1"/>
              <a:t>үшін</a:t>
            </a:r>
            <a:r>
              <a:rPr lang="ru-RU" dirty="0"/>
              <a:t> осы </a:t>
            </a:r>
            <a:r>
              <a:rPr lang="ru-RU" dirty="0" err="1"/>
              <a:t>тәсілді</a:t>
            </a:r>
            <a:r>
              <a:rPr lang="ru-RU" dirty="0"/>
              <a:t> </a:t>
            </a:r>
            <a:r>
              <a:rPr lang="ru-RU" dirty="0" err="1"/>
              <a:t>көп</a:t>
            </a:r>
            <a:r>
              <a:rPr lang="ru-RU" dirty="0"/>
              <a:t> </a:t>
            </a:r>
            <a:r>
              <a:rPr lang="ru-RU" dirty="0" err="1"/>
              <a:t>қолданбайды</a:t>
            </a:r>
            <a:r>
              <a:rPr lang="ru-RU" dirty="0"/>
              <a:t>. </a:t>
            </a:r>
            <a:r>
              <a:rPr lang="ru-RU" dirty="0" err="1"/>
              <a:t>Және</a:t>
            </a:r>
            <a:r>
              <a:rPr lang="ru-RU" dirty="0"/>
              <a:t> осы </a:t>
            </a:r>
            <a:r>
              <a:rPr lang="ru-RU" dirty="0" err="1"/>
              <a:t>тәсілде</a:t>
            </a:r>
            <a:r>
              <a:rPr lang="ru-RU" dirty="0"/>
              <a:t> </a:t>
            </a:r>
            <a:r>
              <a:rPr lang="ru-RU" dirty="0" err="1"/>
              <a:t>биоқабықшаның</a:t>
            </a:r>
            <a:r>
              <a:rPr lang="ru-RU" dirty="0"/>
              <a:t> </a:t>
            </a:r>
            <a:r>
              <a:rPr lang="ru-RU" dirty="0" err="1"/>
              <a:t>қалыңдығын</a:t>
            </a:r>
            <a:r>
              <a:rPr lang="ru-RU" dirty="0"/>
              <a:t> </a:t>
            </a:r>
            <a:r>
              <a:rPr lang="ru-RU" dirty="0" err="1"/>
              <a:t>басқару</a:t>
            </a:r>
            <a:r>
              <a:rPr lang="ru-RU" dirty="0"/>
              <a:t> </a:t>
            </a:r>
            <a:r>
              <a:rPr lang="ru-RU" dirty="0" err="1"/>
              <a:t>оңайға</a:t>
            </a:r>
            <a:r>
              <a:rPr lang="ru-RU" dirty="0"/>
              <a:t> </a:t>
            </a:r>
            <a:r>
              <a:rPr lang="ru-RU" dirty="0" err="1"/>
              <a:t>соқтырмайды</a:t>
            </a:r>
            <a:r>
              <a:rPr lang="ru-RU" dirty="0"/>
              <a:t>, </a:t>
            </a:r>
            <a:r>
              <a:rPr lang="ru-RU" dirty="0" err="1"/>
              <a:t>бұл</a:t>
            </a:r>
            <a:r>
              <a:rPr lang="ru-RU" dirty="0"/>
              <a:t> </a:t>
            </a:r>
            <a:r>
              <a:rPr lang="ru-RU" dirty="0" err="1"/>
              <a:t>оның</a:t>
            </a:r>
            <a:r>
              <a:rPr lang="ru-RU" dirty="0"/>
              <a:t> </a:t>
            </a:r>
            <a:r>
              <a:rPr lang="ru-RU" dirty="0" err="1"/>
              <a:t>тағы</a:t>
            </a:r>
            <a:r>
              <a:rPr lang="ru-RU" dirty="0"/>
              <a:t> </a:t>
            </a:r>
            <a:r>
              <a:rPr lang="ru-RU" dirty="0" err="1"/>
              <a:t>бір</a:t>
            </a:r>
            <a:r>
              <a:rPr lang="ru-RU" dirty="0"/>
              <a:t> </a:t>
            </a:r>
            <a:r>
              <a:rPr lang="ru-RU" dirty="0" err="1"/>
              <a:t>кемшілі</a:t>
            </a:r>
            <a:r>
              <a:rPr lang="ru-RU" dirty="0"/>
              <a:t> </a:t>
            </a:r>
            <a:r>
              <a:rPr lang="ru-RU" dirty="0" err="1"/>
              <a:t>болып</a:t>
            </a:r>
            <a:r>
              <a:rPr lang="ru-RU" dirty="0"/>
              <a:t> </a:t>
            </a:r>
            <a:r>
              <a:rPr lang="ru-RU" dirty="0" err="1"/>
              <a:t>табылады</a:t>
            </a:r>
            <a:r>
              <a:rPr lang="ru-RU" dirty="0"/>
              <a:t>.</a:t>
            </a:r>
            <a:endParaRPr lang="ru-RU"/>
          </a:p>
          <a:p>
            <a:pPr fontAlgn="t">
              <a:lnSpc>
                <a:spcPct val="90000"/>
              </a:lnSpc>
            </a:pPr>
            <a:r>
              <a:rPr lang="ru-RU" dirty="0" err="1"/>
              <a:t>Клеткаларды</a:t>
            </a:r>
            <a:r>
              <a:rPr lang="ru-RU" dirty="0"/>
              <a:t> </a:t>
            </a:r>
            <a:r>
              <a:rPr lang="ru-RU" dirty="0" err="1"/>
              <a:t>иммобилизациялау</a:t>
            </a:r>
            <a:r>
              <a:rPr lang="ru-RU" dirty="0"/>
              <a:t> </a:t>
            </a:r>
            <a:r>
              <a:rPr lang="ru-RU" dirty="0" err="1"/>
              <a:t>үшін</a:t>
            </a:r>
            <a:r>
              <a:rPr lang="ru-RU" dirty="0"/>
              <a:t> </a:t>
            </a:r>
            <a:r>
              <a:rPr lang="ru-RU" dirty="0" err="1"/>
              <a:t>жабыстыру</a:t>
            </a:r>
            <a:r>
              <a:rPr lang="ru-RU" dirty="0"/>
              <a:t> </a:t>
            </a:r>
            <a:r>
              <a:rPr lang="ru-RU" dirty="0" err="1"/>
              <a:t>әдісін</a:t>
            </a:r>
            <a:r>
              <a:rPr lang="ru-RU" dirty="0"/>
              <a:t> </a:t>
            </a:r>
            <a:r>
              <a:rPr lang="ru-RU" dirty="0" err="1"/>
              <a:t>қолданған</a:t>
            </a:r>
            <a:r>
              <a:rPr lang="ru-RU" dirty="0"/>
              <a:t> </a:t>
            </a:r>
            <a:r>
              <a:rPr lang="ru-RU" dirty="0" err="1"/>
              <a:t>кезде</a:t>
            </a:r>
            <a:r>
              <a:rPr lang="ru-RU" dirty="0"/>
              <a:t> </a:t>
            </a:r>
            <a:r>
              <a:rPr lang="ru-RU" dirty="0" err="1"/>
              <a:t>өндісті</a:t>
            </a:r>
            <a:r>
              <a:rPr lang="ru-RU" dirty="0"/>
              <a:t> </a:t>
            </a:r>
            <a:r>
              <a:rPr lang="ru-RU" dirty="0" err="1"/>
              <a:t>жағдайға</a:t>
            </a:r>
            <a:r>
              <a:rPr lang="ru-RU" dirty="0"/>
              <a:t> </a:t>
            </a:r>
            <a:r>
              <a:rPr lang="ru-RU" dirty="0" err="1"/>
              <a:t>жарамды</a:t>
            </a:r>
            <a:r>
              <a:rPr lang="ru-RU" dirty="0"/>
              <a:t> </a:t>
            </a:r>
            <a:r>
              <a:rPr lang="ru-RU" dirty="0" err="1"/>
              <a:t>таратушының</a:t>
            </a:r>
            <a:r>
              <a:rPr lang="ru-RU" dirty="0"/>
              <a:t> </a:t>
            </a:r>
            <a:r>
              <a:rPr lang="ru-RU" dirty="0" err="1"/>
              <a:t>дұрыс</a:t>
            </a:r>
            <a:r>
              <a:rPr lang="ru-RU" dirty="0"/>
              <a:t> </a:t>
            </a:r>
            <a:r>
              <a:rPr lang="ru-RU" dirty="0" err="1"/>
              <a:t>таңдалуына</a:t>
            </a:r>
            <a:r>
              <a:rPr lang="ru-RU" dirty="0"/>
              <a:t> </a:t>
            </a:r>
            <a:r>
              <a:rPr lang="ru-RU" dirty="0" err="1"/>
              <a:t>және</a:t>
            </a:r>
            <a:r>
              <a:rPr lang="ru-RU" dirty="0"/>
              <a:t> оны </a:t>
            </a:r>
            <a:r>
              <a:rPr lang="ru-RU" dirty="0" err="1"/>
              <a:t>керекті</a:t>
            </a:r>
            <a:r>
              <a:rPr lang="ru-RU" dirty="0"/>
              <a:t> </a:t>
            </a:r>
            <a:r>
              <a:rPr lang="ru-RU" dirty="0" err="1"/>
              <a:t>микроорганизмдермен</a:t>
            </a:r>
            <a:r>
              <a:rPr lang="ru-RU" dirty="0"/>
              <a:t> </a:t>
            </a:r>
            <a:r>
              <a:rPr lang="ru-RU" dirty="0" err="1"/>
              <a:t>орналастыруынакөңіл</a:t>
            </a:r>
            <a:r>
              <a:rPr lang="ru-RU" dirty="0"/>
              <a:t> </a:t>
            </a:r>
            <a:r>
              <a:rPr lang="ru-RU" dirty="0" err="1"/>
              <a:t>аудару</a:t>
            </a:r>
            <a:r>
              <a:rPr lang="ru-RU" dirty="0"/>
              <a:t> керек.</a:t>
            </a:r>
            <a:endParaRPr lang="ru-RU"/>
          </a:p>
          <a:p>
            <a:pPr>
              <a:lnSpc>
                <a:spcPct val="90000"/>
              </a:lnSpc>
            </a:pPr>
            <a:endParaRPr lang="ru-KZ"/>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89362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00E01C-6B2E-4476-857E-79626AB54F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95519"/>
            <a:ext cx="12051071" cy="695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3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066D045-C2F3-4E28-9ED9-73D8AE21F2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778" y="106635"/>
            <a:ext cx="11408443" cy="689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8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5A4E4FF-D1A3-4014-BD5A-CCFD17855647}"/>
              </a:ext>
            </a:extLst>
          </p:cNvPr>
          <p:cNvSpPr>
            <a:spLocks noGrp="1"/>
          </p:cNvSpPr>
          <p:nvPr>
            <p:ph idx="1"/>
          </p:nvPr>
        </p:nvSpPr>
        <p:spPr/>
        <p:txBody>
          <a:bodyPr>
            <a:normAutofit/>
          </a:bodyPr>
          <a:lstStyle/>
          <a:p>
            <a:r>
              <a:rPr lang="ru-RU" b="0" i="0" dirty="0" err="1">
                <a:solidFill>
                  <a:srgbClr val="000000"/>
                </a:solidFill>
                <a:effectLst/>
                <a:latin typeface="Roboto" panose="02000000000000000000" pitchFamily="2" charset="0"/>
              </a:rPr>
              <a:t>Өндірістік</a:t>
            </a:r>
            <a:r>
              <a:rPr lang="ru-RU" b="0" i="0" dirty="0">
                <a:solidFill>
                  <a:srgbClr val="000000"/>
                </a:solidFill>
                <a:effectLst/>
                <a:latin typeface="Roboto" panose="02000000000000000000" pitchFamily="2" charset="0"/>
              </a:rPr>
              <a:t> фермент препараты </a:t>
            </a:r>
            <a:r>
              <a:rPr lang="ru-RU" b="0" i="0" dirty="0" err="1">
                <a:solidFill>
                  <a:srgbClr val="000000"/>
                </a:solidFill>
                <a:effectLst/>
                <a:latin typeface="Roboto" panose="02000000000000000000" pitchFamily="2" charset="0"/>
              </a:rPr>
              <a:t>әр</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түрлі</a:t>
            </a:r>
            <a:r>
              <a:rPr lang="ru-RU" b="0" i="0" dirty="0">
                <a:solidFill>
                  <a:srgbClr val="000000"/>
                </a:solidFill>
                <a:effectLst/>
                <a:latin typeface="Roboto" panose="02000000000000000000" pitchFamily="2" charset="0"/>
              </a:rPr>
              <a:t> балласты </a:t>
            </a:r>
            <a:r>
              <a:rPr lang="ru-RU" b="0" i="0" dirty="0" err="1">
                <a:solidFill>
                  <a:srgbClr val="000000"/>
                </a:solidFill>
                <a:effectLst/>
                <a:latin typeface="Roboto" panose="02000000000000000000" pitchFamily="2" charset="0"/>
              </a:rPr>
              <a:t>қоспа</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заттардан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тұрады</a:t>
            </a:r>
            <a:r>
              <a:rPr lang="ru-RU" b="0" i="0" dirty="0">
                <a:solidFill>
                  <a:srgbClr val="000000"/>
                </a:solidFill>
                <a:effectLst/>
                <a:latin typeface="Roboto" panose="02000000000000000000" pitchFamily="2" charset="0"/>
              </a:rPr>
              <a:t>. Фермент </a:t>
            </a:r>
            <a:r>
              <a:rPr lang="ru-RU" b="0" i="0" dirty="0" err="1">
                <a:solidFill>
                  <a:srgbClr val="000000"/>
                </a:solidFill>
                <a:effectLst/>
                <a:latin typeface="Roboto" panose="02000000000000000000" pitchFamily="2" charset="0"/>
              </a:rPr>
              <a:t>препаратын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тазартуға</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концентрлеу</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дәрежесі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оның</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аты</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индексінің</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алдындағы</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санымен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көрсетіледі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Егер</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индексі</a:t>
            </a:r>
            <a:r>
              <a:rPr lang="ru-RU" b="0" i="0" dirty="0">
                <a:solidFill>
                  <a:srgbClr val="000000"/>
                </a:solidFill>
                <a:effectLst/>
                <a:latin typeface="Roboto" panose="02000000000000000000" pitchFamily="2" charset="0"/>
              </a:rPr>
              <a:t> “2х” </a:t>
            </a:r>
            <a:r>
              <a:rPr lang="ru-RU" b="0" i="0" dirty="0" err="1">
                <a:solidFill>
                  <a:srgbClr val="000000"/>
                </a:solidFill>
                <a:effectLst/>
                <a:latin typeface="Roboto" panose="02000000000000000000" pitchFamily="2" charset="0"/>
              </a:rPr>
              <a:t>болса</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онда</a:t>
            </a:r>
            <a:r>
              <a:rPr lang="ru-RU" b="0" i="0" dirty="0">
                <a:solidFill>
                  <a:srgbClr val="000000"/>
                </a:solidFill>
                <a:effectLst/>
                <a:latin typeface="Roboto" panose="02000000000000000000" pitchFamily="2" charset="0"/>
              </a:rPr>
              <a:t> фермент препараты </a:t>
            </a:r>
            <a:r>
              <a:rPr lang="ru-RU" b="0" i="0" dirty="0" err="1">
                <a:solidFill>
                  <a:srgbClr val="000000"/>
                </a:solidFill>
                <a:effectLst/>
                <a:latin typeface="Roboto" panose="02000000000000000000" pitchFamily="2" charset="0"/>
              </a:rPr>
              <a:t>ерімейтін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заттардан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босаған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концентрленген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сироптан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алынғанын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білдіреді</a:t>
            </a:r>
            <a:r>
              <a:rPr lang="ru-RU" b="0" i="0" dirty="0">
                <a:solidFill>
                  <a:srgbClr val="000000"/>
                </a:solidFill>
                <a:effectLst/>
                <a:latin typeface="Roboto" panose="02000000000000000000" pitchFamily="2" charset="0"/>
              </a:rPr>
              <a:t>.</a:t>
            </a:r>
            <a:br>
              <a:rPr lang="ru-RU" dirty="0"/>
            </a:br>
            <a:br>
              <a:rPr lang="ru-RU" dirty="0"/>
            </a:br>
            <a:r>
              <a:rPr lang="ru-RU" b="0" i="0" dirty="0" err="1">
                <a:solidFill>
                  <a:srgbClr val="000000"/>
                </a:solidFill>
                <a:effectLst/>
                <a:latin typeface="Roboto" panose="02000000000000000000" pitchFamily="2" charset="0"/>
              </a:rPr>
              <a:t>Құрғақ</a:t>
            </a:r>
            <a:r>
              <a:rPr lang="ru-RU" b="0" i="0" dirty="0">
                <a:solidFill>
                  <a:srgbClr val="000000"/>
                </a:solidFill>
                <a:effectLst/>
                <a:latin typeface="Roboto" panose="02000000000000000000" pitchFamily="2" charset="0"/>
              </a:rPr>
              <a:t> фермент препараты </a:t>
            </a:r>
            <a:r>
              <a:rPr lang="ru-RU" b="0" i="0" dirty="0" err="1">
                <a:solidFill>
                  <a:srgbClr val="000000"/>
                </a:solidFill>
                <a:effectLst/>
                <a:latin typeface="Roboto" panose="02000000000000000000" pitchFamily="2" charset="0"/>
              </a:rPr>
              <a:t>алдында</a:t>
            </a:r>
            <a:r>
              <a:rPr lang="ru-RU" b="0" i="0" dirty="0">
                <a:solidFill>
                  <a:srgbClr val="000000"/>
                </a:solidFill>
                <a:effectLst/>
                <a:latin typeface="Roboto" panose="02000000000000000000" pitchFamily="2" charset="0"/>
              </a:rPr>
              <a:t> “3х” </a:t>
            </a:r>
            <a:r>
              <a:rPr lang="ru-RU" b="0" i="0" dirty="0" err="1">
                <a:solidFill>
                  <a:srgbClr val="000000"/>
                </a:solidFill>
                <a:effectLst/>
                <a:latin typeface="Roboto" panose="02000000000000000000" pitchFamily="2" charset="0"/>
              </a:rPr>
              <a:t>индексі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болады</a:t>
            </a:r>
            <a:r>
              <a:rPr lang="ru-RU" b="0" i="0" dirty="0">
                <a:solidFill>
                  <a:srgbClr val="000000"/>
                </a:solidFill>
                <a:effectLst/>
                <a:latin typeface="Roboto" panose="02000000000000000000" pitchFamily="2" charset="0"/>
              </a:rPr>
              <a:t>.</a:t>
            </a:r>
            <a:br>
              <a:rPr lang="ru-RU" dirty="0"/>
            </a:br>
            <a:br>
              <a:rPr lang="ru-RU" dirty="0"/>
            </a:br>
            <a:r>
              <a:rPr lang="ru-RU" b="0" i="0" dirty="0">
                <a:solidFill>
                  <a:srgbClr val="000000"/>
                </a:solidFill>
                <a:effectLst/>
                <a:latin typeface="Roboto" panose="02000000000000000000" pitchFamily="2" charset="0"/>
              </a:rPr>
              <a:t>“2х” </a:t>
            </a:r>
            <a:r>
              <a:rPr lang="ru-RU" b="0" i="0" dirty="0" err="1">
                <a:solidFill>
                  <a:srgbClr val="000000"/>
                </a:solidFill>
                <a:effectLst/>
                <a:latin typeface="Roboto" panose="02000000000000000000" pitchFamily="2" charset="0"/>
              </a:rPr>
              <a:t>және</a:t>
            </a:r>
            <a:r>
              <a:rPr lang="ru-RU" b="0" i="0" dirty="0">
                <a:solidFill>
                  <a:srgbClr val="000000"/>
                </a:solidFill>
                <a:effectLst/>
                <a:latin typeface="Roboto" panose="02000000000000000000" pitchFamily="2" charset="0"/>
              </a:rPr>
              <a:t> “3х” </a:t>
            </a:r>
            <a:r>
              <a:rPr lang="ru-RU" b="0" i="0" dirty="0" err="1">
                <a:solidFill>
                  <a:srgbClr val="000000"/>
                </a:solidFill>
                <a:effectLst/>
                <a:latin typeface="Roboto" panose="02000000000000000000" pitchFamily="2" charset="0"/>
              </a:rPr>
              <a:t>индекспен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белгіленген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ферменттер</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техникалық</a:t>
            </a:r>
            <a:r>
              <a:rPr lang="ru-RU" b="0" i="0" dirty="0">
                <a:solidFill>
                  <a:srgbClr val="000000"/>
                </a:solidFill>
                <a:effectLst/>
                <a:latin typeface="Roboto" panose="02000000000000000000" pitchFamily="2" charset="0"/>
              </a:rPr>
              <a:t> фермент </a:t>
            </a:r>
            <a:r>
              <a:rPr lang="ru-RU" b="0" i="0" dirty="0" err="1">
                <a:solidFill>
                  <a:srgbClr val="000000"/>
                </a:solidFill>
                <a:effectLst/>
                <a:latin typeface="Roboto" panose="02000000000000000000" pitchFamily="2" charset="0"/>
              </a:rPr>
              <a:t>препараттары</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деп</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аталады</a:t>
            </a:r>
            <a:r>
              <a:rPr lang="ru-RU" b="0" i="0" dirty="0">
                <a:solidFill>
                  <a:srgbClr val="000000"/>
                </a:solidFill>
                <a:effectLst/>
                <a:latin typeface="Roboto" panose="02000000000000000000" pitchFamily="2" charset="0"/>
              </a:rPr>
              <a:t>.</a:t>
            </a:r>
            <a:endParaRPr lang="ru-KZ" dirty="0"/>
          </a:p>
        </p:txBody>
      </p:sp>
    </p:spTree>
    <p:extLst>
      <p:ext uri="{BB962C8B-B14F-4D97-AF65-F5344CB8AC3E}">
        <p14:creationId xmlns:p14="http://schemas.microsoft.com/office/powerpoint/2010/main" val="341856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E71E43-CDD1-44DB-A28E-F45F2E677800}"/>
              </a:ext>
            </a:extLst>
          </p:cNvPr>
          <p:cNvSpPr>
            <a:spLocks noGrp="1"/>
          </p:cNvSpPr>
          <p:nvPr>
            <p:ph type="title"/>
          </p:nvPr>
        </p:nvSpPr>
        <p:spPr/>
        <p:txBody>
          <a:bodyPr/>
          <a:lstStyle/>
          <a:p>
            <a:r>
              <a:rPr lang="ru-RU" dirty="0">
                <a:solidFill>
                  <a:srgbClr val="000000"/>
                </a:solidFill>
                <a:latin typeface="Roboto" panose="02000000000000000000" pitchFamily="2" charset="0"/>
              </a:rPr>
              <a:t>ФЕРМЕНТ ПРЕПАРАТЫ ӨНДІРІСІНІҢ ТЕХНОЛОГИЯСЫ</a:t>
            </a:r>
            <a:endParaRPr lang="ru-KZ" dirty="0"/>
          </a:p>
        </p:txBody>
      </p:sp>
      <p:sp>
        <p:nvSpPr>
          <p:cNvPr id="3" name="Объект 2">
            <a:extLst>
              <a:ext uri="{FF2B5EF4-FFF2-40B4-BE49-F238E27FC236}">
                <a16:creationId xmlns:a16="http://schemas.microsoft.com/office/drawing/2014/main" id="{A67347D2-5273-407F-A167-1313FF46DBF6}"/>
              </a:ext>
            </a:extLst>
          </p:cNvPr>
          <p:cNvSpPr>
            <a:spLocks noGrp="1"/>
          </p:cNvSpPr>
          <p:nvPr>
            <p:ph idx="1"/>
          </p:nvPr>
        </p:nvSpPr>
        <p:spPr/>
        <p:txBody>
          <a:bodyPr>
            <a:normAutofit/>
          </a:bodyPr>
          <a:lstStyle/>
          <a:p>
            <a:pPr algn="ctr"/>
            <a:br>
              <a:rPr lang="ru-RU" b="0" i="0" dirty="0">
                <a:solidFill>
                  <a:srgbClr val="000000"/>
                </a:solidFill>
                <a:effectLst/>
                <a:latin typeface="Roboto" panose="02000000000000000000" pitchFamily="2" charset="0"/>
              </a:rPr>
            </a:br>
            <a:endParaRPr lang="ru-RU" b="0" i="0" dirty="0">
              <a:solidFill>
                <a:srgbClr val="000000"/>
              </a:solidFill>
              <a:effectLst/>
              <a:latin typeface="Roboto" panose="02000000000000000000" pitchFamily="2" charset="0"/>
            </a:endParaRPr>
          </a:p>
          <a:p>
            <a:pPr algn="ctr"/>
            <a:br>
              <a:rPr lang="ru-RU" b="0" i="0" dirty="0">
                <a:solidFill>
                  <a:srgbClr val="000000"/>
                </a:solidFill>
                <a:effectLst/>
                <a:latin typeface="Roboto" panose="02000000000000000000" pitchFamily="2" charset="0"/>
              </a:rPr>
            </a:br>
            <a:r>
              <a:rPr lang="ru-RU" b="0" i="0" dirty="0">
                <a:solidFill>
                  <a:srgbClr val="000000"/>
                </a:solidFill>
                <a:effectLst/>
                <a:latin typeface="Roboto" panose="02000000000000000000" pitchFamily="2" charset="0"/>
              </a:rPr>
              <a:t>Фермент препараты </a:t>
            </a:r>
            <a:r>
              <a:rPr lang="ru-RU" b="0" i="0" dirty="0" err="1">
                <a:solidFill>
                  <a:srgbClr val="000000"/>
                </a:solidFill>
                <a:effectLst/>
                <a:latin typeface="Roboto" panose="02000000000000000000" pitchFamily="2" charset="0"/>
              </a:rPr>
              <a:t>өндірісі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микроорганизмдерді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беттік</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және</a:t>
            </a:r>
            <a:r>
              <a:rPr lang="ru-RU" b="0" i="0" dirty="0">
                <a:solidFill>
                  <a:srgbClr val="000000"/>
                </a:solidFill>
                <a:effectLst/>
                <a:latin typeface="Roboto" panose="02000000000000000000" pitchFamily="2" charset="0"/>
              </a:rPr>
              <a:t> түптік </a:t>
            </a:r>
            <a:r>
              <a:rPr lang="ru-RU" b="0" i="0" dirty="0" err="1">
                <a:solidFill>
                  <a:srgbClr val="000000"/>
                </a:solidFill>
                <a:effectLst/>
                <a:latin typeface="Roboto" panose="02000000000000000000" pitchFamily="2" charset="0"/>
              </a:rPr>
              <a:t>культивирлеу</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әдісімен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микробиологиялық</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өндірісте</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алынғаны</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негізделген</a:t>
            </a:r>
            <a:r>
              <a:rPr lang="ru-RU" b="0" i="0" dirty="0">
                <a:solidFill>
                  <a:srgbClr val="000000"/>
                </a:solidFill>
                <a:effectLst/>
                <a:latin typeface="Roboto" panose="02000000000000000000" pitchFamily="2" charset="0"/>
              </a:rPr>
              <a:t>.</a:t>
            </a:r>
            <a:br>
              <a:rPr lang="ru-RU" b="0" i="0" dirty="0">
                <a:solidFill>
                  <a:srgbClr val="000000"/>
                </a:solidFill>
                <a:effectLst/>
                <a:latin typeface="Roboto" panose="02000000000000000000" pitchFamily="2" charset="0"/>
              </a:rPr>
            </a:br>
            <a:br>
              <a:rPr lang="ru-RU" b="0" i="0" dirty="0">
                <a:solidFill>
                  <a:srgbClr val="000000"/>
                </a:solidFill>
                <a:effectLst/>
                <a:latin typeface="Roboto" panose="02000000000000000000" pitchFamily="2" charset="0"/>
              </a:rPr>
            </a:br>
            <a:r>
              <a:rPr lang="ru-RU" b="0" i="0" dirty="0" err="1">
                <a:solidFill>
                  <a:srgbClr val="000000"/>
                </a:solidFill>
                <a:effectLst/>
                <a:latin typeface="Roboto" panose="02000000000000000000" pitchFamily="2" charset="0"/>
              </a:rPr>
              <a:t>Қазіргі</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кезде</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ферменттің</a:t>
            </a:r>
            <a:r>
              <a:rPr lang="ru-RU" b="0" i="0" dirty="0">
                <a:solidFill>
                  <a:srgbClr val="000000"/>
                </a:solidFill>
                <a:effectLst/>
                <a:latin typeface="Roboto" panose="02000000000000000000" pitchFamily="2" charset="0"/>
              </a:rPr>
              <a:t> микроорганизм-</a:t>
            </a:r>
            <a:r>
              <a:rPr lang="ru-RU" b="0" i="0" dirty="0" err="1">
                <a:solidFill>
                  <a:srgbClr val="000000"/>
                </a:solidFill>
                <a:effectLst/>
                <a:latin typeface="Roboto" panose="02000000000000000000" pitchFamily="2" charset="0"/>
              </a:rPr>
              <a:t>продуцентін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беттік</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және</a:t>
            </a:r>
            <a:r>
              <a:rPr lang="ru-RU" b="0" i="0" dirty="0">
                <a:solidFill>
                  <a:srgbClr val="000000"/>
                </a:solidFill>
                <a:effectLst/>
                <a:latin typeface="Roboto" panose="02000000000000000000" pitchFamily="2" charset="0"/>
              </a:rPr>
              <a:t> түптік </a:t>
            </a:r>
            <a:r>
              <a:rPr lang="ru-RU" b="0" i="0" dirty="0" err="1">
                <a:solidFill>
                  <a:srgbClr val="000000"/>
                </a:solidFill>
                <a:effectLst/>
                <a:latin typeface="Roboto" panose="02000000000000000000" pitchFamily="2" charset="0"/>
              </a:rPr>
              <a:t>культивирлеу</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әдісімен</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алу</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жүзеге</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асырылады</a:t>
            </a:r>
            <a:r>
              <a:rPr lang="ru-RU" b="0" i="0" dirty="0">
                <a:solidFill>
                  <a:srgbClr val="000000"/>
                </a:solidFill>
                <a:effectLst/>
                <a:latin typeface="Roboto" panose="02000000000000000000" pitchFamily="2" charset="0"/>
              </a:rPr>
              <a:t>.</a:t>
            </a:r>
            <a:br>
              <a:rPr lang="ru-RU" b="0" i="0" dirty="0">
                <a:solidFill>
                  <a:srgbClr val="000000"/>
                </a:solidFill>
                <a:effectLst/>
                <a:latin typeface="Roboto" panose="02000000000000000000" pitchFamily="2" charset="0"/>
              </a:rPr>
            </a:br>
            <a:endParaRPr lang="ru-RU" b="0" i="0" dirty="0">
              <a:solidFill>
                <a:srgbClr val="000000"/>
              </a:solidFill>
              <a:effectLst/>
              <a:latin typeface="Roboto" panose="02000000000000000000" pitchFamily="2" charset="0"/>
            </a:endParaRPr>
          </a:p>
          <a:p>
            <a:br>
              <a:rPr lang="ru-RU" dirty="0"/>
            </a:br>
            <a:endParaRPr lang="ru-KZ" dirty="0"/>
          </a:p>
        </p:txBody>
      </p:sp>
    </p:spTree>
    <p:extLst>
      <p:ext uri="{BB962C8B-B14F-4D97-AF65-F5344CB8AC3E}">
        <p14:creationId xmlns:p14="http://schemas.microsoft.com/office/powerpoint/2010/main" val="68761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F4BE8292-2163-41EE-B374-762EA6E1EA7C}"/>
              </a:ext>
            </a:extLst>
          </p:cNvPr>
          <p:cNvSpPr>
            <a:spLocks noGrp="1"/>
          </p:cNvSpPr>
          <p:nvPr>
            <p:ph type="title"/>
          </p:nvPr>
        </p:nvSpPr>
        <p:spPr>
          <a:xfrm>
            <a:off x="653143" y="1645920"/>
            <a:ext cx="3522879" cy="4470821"/>
          </a:xfrm>
        </p:spPr>
        <p:txBody>
          <a:bodyPr>
            <a:normAutofit/>
          </a:bodyPr>
          <a:lstStyle/>
          <a:p>
            <a:pPr algn="r"/>
            <a:r>
              <a:rPr lang="ru-RU" sz="3300">
                <a:solidFill>
                  <a:schemeClr val="bg2"/>
                </a:solidFill>
                <a:latin typeface="Roboto" panose="02000000000000000000" pitchFamily="2" charset="0"/>
              </a:rPr>
              <a:t>БЕТТІК КУЛЬТИВИРЛЕУ ӘДІСІ</a:t>
            </a:r>
            <a:endParaRPr lang="ru-KZ" sz="3300">
              <a:solidFill>
                <a:schemeClr val="bg2"/>
              </a:solidFill>
            </a:endParaRPr>
          </a:p>
        </p:txBody>
      </p:sp>
      <p:sp>
        <p:nvSpPr>
          <p:cNvPr id="3" name="Объект 2">
            <a:extLst>
              <a:ext uri="{FF2B5EF4-FFF2-40B4-BE49-F238E27FC236}">
                <a16:creationId xmlns:a16="http://schemas.microsoft.com/office/drawing/2014/main" id="{96F71B21-003B-42A7-B7BF-11455DFABE76}"/>
              </a:ext>
            </a:extLst>
          </p:cNvPr>
          <p:cNvSpPr>
            <a:spLocks noGrp="1"/>
          </p:cNvSpPr>
          <p:nvPr>
            <p:ph idx="1"/>
          </p:nvPr>
        </p:nvSpPr>
        <p:spPr>
          <a:xfrm>
            <a:off x="5204109" y="1645920"/>
            <a:ext cx="6269434" cy="4470821"/>
          </a:xfrm>
        </p:spPr>
        <p:txBody>
          <a:bodyPr>
            <a:normAutofit/>
          </a:bodyPr>
          <a:lstStyle/>
          <a:p>
            <a:pPr marL="0" indent="0">
              <a:buNone/>
            </a:pPr>
            <a:endParaRPr lang="ru-RU" b="0" i="0">
              <a:effectLst/>
              <a:latin typeface="Roboto" panose="02000000000000000000" pitchFamily="2" charset="0"/>
            </a:endParaRPr>
          </a:p>
          <a:p>
            <a:br>
              <a:rPr lang="ru-RU" b="0" i="0">
                <a:effectLst/>
                <a:latin typeface="Roboto" panose="02000000000000000000" pitchFamily="2" charset="0"/>
              </a:rPr>
            </a:br>
            <a:r>
              <a:rPr lang="ru-RU" b="0" i="0">
                <a:effectLst/>
                <a:latin typeface="Roboto" panose="02000000000000000000" pitchFamily="2" charset="0"/>
              </a:rPr>
              <a:t>Фермент препараты </a:t>
            </a:r>
            <a:r>
              <a:rPr lang="ru-RU" b="0" i="0" err="1">
                <a:effectLst/>
                <a:latin typeface="Roboto" panose="02000000000000000000" pitchFamily="2" charset="0"/>
              </a:rPr>
              <a:t>өндірісінің</a:t>
            </a:r>
            <a:r>
              <a:rPr lang="ru-RU" b="0" i="0">
                <a:effectLst/>
                <a:latin typeface="Roboto" panose="02000000000000000000" pitchFamily="2" charset="0"/>
              </a:rPr>
              <a:t> </a:t>
            </a:r>
            <a:r>
              <a:rPr lang="ru-RU" b="0" i="0" err="1">
                <a:effectLst/>
                <a:latin typeface="Roboto" panose="02000000000000000000" pitchFamily="2" charset="0"/>
              </a:rPr>
              <a:t>беттік</a:t>
            </a:r>
            <a:r>
              <a:rPr lang="ru-RU" b="0" i="0">
                <a:effectLst/>
                <a:latin typeface="Roboto" panose="02000000000000000000" pitchFamily="2" charset="0"/>
              </a:rPr>
              <a:t> </a:t>
            </a:r>
            <a:r>
              <a:rPr lang="ru-RU" b="0" i="0" err="1">
                <a:effectLst/>
                <a:latin typeface="Roboto" panose="02000000000000000000" pitchFamily="2" charset="0"/>
              </a:rPr>
              <a:t>культивирлеу</a:t>
            </a:r>
            <a:r>
              <a:rPr lang="ru-RU" b="0" i="0">
                <a:effectLst/>
                <a:latin typeface="Roboto" panose="02000000000000000000" pitchFamily="2" charset="0"/>
              </a:rPr>
              <a:t> </a:t>
            </a:r>
            <a:r>
              <a:rPr lang="ru-RU" b="0" i="0" err="1">
                <a:effectLst/>
                <a:latin typeface="Roboto" panose="02000000000000000000" pitchFamily="2" charset="0"/>
              </a:rPr>
              <a:t>әдісі</a:t>
            </a:r>
            <a:r>
              <a:rPr lang="ru-RU" b="0" i="0">
                <a:effectLst/>
                <a:latin typeface="Roboto" panose="02000000000000000000" pitchFamily="2" charset="0"/>
              </a:rPr>
              <a:t> </a:t>
            </a:r>
            <a:r>
              <a:rPr lang="ru-RU" b="0" i="0" err="1">
                <a:effectLst/>
                <a:latin typeface="Roboto" panose="02000000000000000000" pitchFamily="2" charset="0"/>
              </a:rPr>
              <a:t>келесі</a:t>
            </a:r>
            <a:r>
              <a:rPr lang="ru-RU" b="0" i="0">
                <a:effectLst/>
                <a:latin typeface="Roboto" panose="02000000000000000000" pitchFamily="2" charset="0"/>
              </a:rPr>
              <a:t> </a:t>
            </a:r>
            <a:r>
              <a:rPr lang="ru-RU" b="0" i="0" err="1">
                <a:effectLst/>
                <a:latin typeface="Roboto" panose="02000000000000000000" pitchFamily="2" charset="0"/>
              </a:rPr>
              <a:t>негізгі</a:t>
            </a:r>
            <a:r>
              <a:rPr lang="ru-RU" b="0" i="0">
                <a:effectLst/>
                <a:latin typeface="Roboto" panose="02000000000000000000" pitchFamily="2" charset="0"/>
              </a:rPr>
              <a:t> </a:t>
            </a:r>
            <a:r>
              <a:rPr lang="ru-RU" b="0" i="0" err="1">
                <a:effectLst/>
                <a:latin typeface="Roboto" panose="02000000000000000000" pitchFamily="2" charset="0"/>
              </a:rPr>
              <a:t>сатылардан</a:t>
            </a:r>
            <a:r>
              <a:rPr lang="ru-RU" b="0" i="0">
                <a:effectLst/>
                <a:latin typeface="Roboto" panose="02000000000000000000" pitchFamily="2" charset="0"/>
              </a:rPr>
              <a:t> </a:t>
            </a:r>
            <a:r>
              <a:rPr lang="ru-RU" b="0" i="0" err="1">
                <a:effectLst/>
                <a:latin typeface="Roboto" panose="02000000000000000000" pitchFamily="2" charset="0"/>
              </a:rPr>
              <a:t>тұрады</a:t>
            </a:r>
            <a:r>
              <a:rPr lang="ru-RU" b="0" i="0">
                <a:effectLst/>
                <a:latin typeface="Roboto" panose="02000000000000000000" pitchFamily="2" charset="0"/>
              </a:rPr>
              <a:t>:</a:t>
            </a:r>
            <a:br>
              <a:rPr lang="ru-RU" b="0" i="0">
                <a:effectLst/>
                <a:latin typeface="Roboto" panose="02000000000000000000" pitchFamily="2" charset="0"/>
              </a:rPr>
            </a:br>
            <a:br>
              <a:rPr lang="ru-RU" b="0" i="0">
                <a:effectLst/>
                <a:latin typeface="Roboto" panose="02000000000000000000" pitchFamily="2" charset="0"/>
              </a:rPr>
            </a:br>
            <a:r>
              <a:rPr lang="ru-RU" b="0" i="0" err="1">
                <a:effectLst/>
                <a:latin typeface="Roboto" panose="02000000000000000000" pitchFamily="2" charset="0"/>
              </a:rPr>
              <a:t>Егіс</a:t>
            </a:r>
            <a:r>
              <a:rPr lang="ru-RU" b="0" i="0">
                <a:effectLst/>
                <a:latin typeface="Roboto" panose="02000000000000000000" pitchFamily="2" charset="0"/>
              </a:rPr>
              <a:t> </a:t>
            </a:r>
            <a:r>
              <a:rPr lang="ru-RU" b="0" i="0" err="1">
                <a:effectLst/>
                <a:latin typeface="Roboto" panose="02000000000000000000" pitchFamily="2" charset="0"/>
              </a:rPr>
              <a:t>материалын</a:t>
            </a:r>
            <a:r>
              <a:rPr lang="ru-RU" b="0" i="0">
                <a:effectLst/>
                <a:latin typeface="Roboto" panose="02000000000000000000" pitchFamily="2" charset="0"/>
              </a:rPr>
              <a:t> </a:t>
            </a:r>
            <a:r>
              <a:rPr lang="ru-RU" b="0" i="0" err="1">
                <a:effectLst/>
                <a:latin typeface="Roboto" panose="02000000000000000000" pitchFamily="2" charset="0"/>
              </a:rPr>
              <a:t>алу</a:t>
            </a:r>
            <a:r>
              <a:rPr lang="ru-RU" b="0" i="0">
                <a:effectLst/>
                <a:latin typeface="Roboto" panose="02000000000000000000" pitchFamily="2" charset="0"/>
              </a:rPr>
              <a:t>;</a:t>
            </a:r>
            <a:br>
              <a:rPr lang="ru-RU" b="0" i="0">
                <a:effectLst/>
                <a:latin typeface="Roboto" panose="02000000000000000000" pitchFamily="2" charset="0"/>
              </a:rPr>
            </a:br>
            <a:r>
              <a:rPr lang="ru-RU" b="0" i="0">
                <a:effectLst/>
                <a:latin typeface="Roboto" panose="02000000000000000000" pitchFamily="2" charset="0"/>
              </a:rPr>
              <a:t>Қоректік </a:t>
            </a:r>
            <a:r>
              <a:rPr lang="ru-RU" b="0" i="0" err="1">
                <a:effectLst/>
                <a:latin typeface="Roboto" panose="02000000000000000000" pitchFamily="2" charset="0"/>
              </a:rPr>
              <a:t>ортаны</a:t>
            </a:r>
            <a:r>
              <a:rPr lang="ru-RU" b="0" i="0">
                <a:effectLst/>
                <a:latin typeface="Roboto" panose="02000000000000000000" pitchFamily="2" charset="0"/>
              </a:rPr>
              <a:t> </a:t>
            </a:r>
            <a:r>
              <a:rPr lang="ru-RU" b="0" i="0" err="1">
                <a:effectLst/>
                <a:latin typeface="Roboto" panose="02000000000000000000" pitchFamily="2" charset="0"/>
              </a:rPr>
              <a:t>дайындау</a:t>
            </a:r>
            <a:r>
              <a:rPr lang="ru-RU" b="0" i="0">
                <a:effectLst/>
                <a:latin typeface="Roboto" panose="02000000000000000000" pitchFamily="2" charset="0"/>
              </a:rPr>
              <a:t>;</a:t>
            </a:r>
            <a:br>
              <a:rPr lang="ru-RU" b="0" i="0">
                <a:effectLst/>
                <a:latin typeface="Roboto" panose="02000000000000000000" pitchFamily="2" charset="0"/>
              </a:rPr>
            </a:br>
            <a:r>
              <a:rPr lang="ru-RU" b="0" i="0">
                <a:effectLst/>
                <a:latin typeface="Roboto" panose="02000000000000000000" pitchFamily="2" charset="0"/>
              </a:rPr>
              <a:t>Микроорганизм – </a:t>
            </a:r>
            <a:r>
              <a:rPr lang="ru-RU" b="0" i="0" err="1">
                <a:effectLst/>
                <a:latin typeface="Roboto" panose="02000000000000000000" pitchFamily="2" charset="0"/>
              </a:rPr>
              <a:t>продуцентін</a:t>
            </a:r>
            <a:r>
              <a:rPr lang="ru-RU" b="0" i="0">
                <a:effectLst/>
                <a:latin typeface="Roboto" panose="02000000000000000000" pitchFamily="2" charset="0"/>
              </a:rPr>
              <a:t> </a:t>
            </a:r>
            <a:r>
              <a:rPr lang="ru-RU" b="0" i="0" err="1">
                <a:effectLst/>
                <a:latin typeface="Roboto" panose="02000000000000000000" pitchFamily="2" charset="0"/>
              </a:rPr>
              <a:t>өсіру</a:t>
            </a:r>
            <a:r>
              <a:rPr lang="ru-RU" b="0" i="0">
                <a:effectLst/>
                <a:latin typeface="Roboto" panose="02000000000000000000" pitchFamily="2" charset="0"/>
              </a:rPr>
              <a:t>;</a:t>
            </a:r>
            <a:br>
              <a:rPr lang="ru-RU" b="0" i="0">
                <a:effectLst/>
                <a:latin typeface="Roboto" panose="02000000000000000000" pitchFamily="2" charset="0"/>
              </a:rPr>
            </a:br>
            <a:r>
              <a:rPr lang="ru-RU" b="0" i="0" err="1">
                <a:effectLst/>
                <a:latin typeface="Roboto" panose="02000000000000000000" pitchFamily="2" charset="0"/>
              </a:rPr>
              <a:t>Культураны</a:t>
            </a:r>
            <a:r>
              <a:rPr lang="ru-RU" b="0" i="0">
                <a:effectLst/>
                <a:latin typeface="Roboto" panose="02000000000000000000" pitchFamily="2" charset="0"/>
              </a:rPr>
              <a:t> </a:t>
            </a:r>
            <a:r>
              <a:rPr lang="ru-RU" b="0" i="0" err="1">
                <a:effectLst/>
                <a:latin typeface="Roboto" panose="02000000000000000000" pitchFamily="2" charset="0"/>
              </a:rPr>
              <a:t>кептіру</a:t>
            </a:r>
            <a:r>
              <a:rPr lang="ru-RU" b="0" i="0">
                <a:effectLst/>
                <a:latin typeface="Roboto" panose="02000000000000000000" pitchFamily="2" charset="0"/>
              </a:rPr>
              <a:t> </a:t>
            </a:r>
            <a:r>
              <a:rPr lang="ru-RU" b="0" i="0" err="1">
                <a:effectLst/>
                <a:latin typeface="Roboto" panose="02000000000000000000" pitchFamily="2" charset="0"/>
              </a:rPr>
              <a:t>және</a:t>
            </a:r>
            <a:r>
              <a:rPr lang="ru-RU" b="0" i="0">
                <a:effectLst/>
                <a:latin typeface="Roboto" panose="02000000000000000000" pitchFamily="2" charset="0"/>
              </a:rPr>
              <a:t> </a:t>
            </a:r>
            <a:r>
              <a:rPr lang="ru-RU" b="0" i="0" err="1">
                <a:effectLst/>
                <a:latin typeface="Roboto" panose="02000000000000000000" pitchFamily="2" charset="0"/>
              </a:rPr>
              <a:t>тазартылған</a:t>
            </a:r>
            <a:r>
              <a:rPr lang="ru-RU" b="0" i="0">
                <a:effectLst/>
                <a:latin typeface="Roboto" panose="02000000000000000000" pitchFamily="2" charset="0"/>
              </a:rPr>
              <a:t> фермент </a:t>
            </a:r>
            <a:r>
              <a:rPr lang="ru-RU" b="0" i="0" err="1">
                <a:effectLst/>
                <a:latin typeface="Roboto" panose="02000000000000000000" pitchFamily="2" charset="0"/>
              </a:rPr>
              <a:t>препаратын</a:t>
            </a:r>
            <a:r>
              <a:rPr lang="ru-RU" b="0" i="0">
                <a:effectLst/>
                <a:latin typeface="Roboto" panose="02000000000000000000" pitchFamily="2" charset="0"/>
              </a:rPr>
              <a:t> </a:t>
            </a:r>
            <a:r>
              <a:rPr lang="ru-RU" b="0" i="0" err="1">
                <a:effectLst/>
                <a:latin typeface="Roboto" panose="02000000000000000000" pitchFamily="2" charset="0"/>
              </a:rPr>
              <a:t>алу</a:t>
            </a:r>
            <a:r>
              <a:rPr lang="ru-RU" b="0" i="0">
                <a:effectLst/>
                <a:latin typeface="Roboto" panose="02000000000000000000" pitchFamily="2" charset="0"/>
              </a:rPr>
              <a:t>.</a:t>
            </a:r>
          </a:p>
          <a:p>
            <a:endParaRPr lang="ru-KZ" dirty="0"/>
          </a:p>
        </p:txBody>
      </p:sp>
    </p:spTree>
    <p:extLst>
      <p:ext uri="{BB962C8B-B14F-4D97-AF65-F5344CB8AC3E}">
        <p14:creationId xmlns:p14="http://schemas.microsoft.com/office/powerpoint/2010/main" val="128808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Заголовок 1">
            <a:extLst>
              <a:ext uri="{FF2B5EF4-FFF2-40B4-BE49-F238E27FC236}">
                <a16:creationId xmlns:a16="http://schemas.microsoft.com/office/drawing/2014/main" id="{93C80517-0927-43D3-99A9-0D3AB32902FD}"/>
              </a:ext>
            </a:extLst>
          </p:cNvPr>
          <p:cNvSpPr>
            <a:spLocks noGrp="1"/>
          </p:cNvSpPr>
          <p:nvPr>
            <p:ph type="title"/>
          </p:nvPr>
        </p:nvSpPr>
        <p:spPr>
          <a:xfrm>
            <a:off x="1103312" y="452718"/>
            <a:ext cx="8947522" cy="1400530"/>
          </a:xfrm>
        </p:spPr>
        <p:txBody>
          <a:bodyPr anchor="ctr">
            <a:normAutofit/>
          </a:bodyPr>
          <a:lstStyle/>
          <a:p>
            <a:r>
              <a:rPr lang="ru-RU">
                <a:solidFill>
                  <a:srgbClr val="FFFFFF"/>
                </a:solidFill>
                <a:latin typeface="Roboto" panose="02000000000000000000" pitchFamily="2" charset="0"/>
              </a:rPr>
              <a:t>Егіс материалын алу.</a:t>
            </a:r>
            <a:endParaRPr lang="ru-KZ">
              <a:solidFill>
                <a:srgbClr val="FFFFFF"/>
              </a:solidFill>
            </a:endParaRPr>
          </a:p>
        </p:txBody>
      </p:sp>
      <p:sp>
        <p:nvSpPr>
          <p:cNvPr id="3" name="Объект 2">
            <a:extLst>
              <a:ext uri="{FF2B5EF4-FFF2-40B4-BE49-F238E27FC236}">
                <a16:creationId xmlns:a16="http://schemas.microsoft.com/office/drawing/2014/main" id="{11C939E3-0FFD-4B83-A64A-8668C263D7FF}"/>
              </a:ext>
            </a:extLst>
          </p:cNvPr>
          <p:cNvSpPr>
            <a:spLocks noGrp="1"/>
          </p:cNvSpPr>
          <p:nvPr>
            <p:ph idx="1"/>
          </p:nvPr>
        </p:nvSpPr>
        <p:spPr>
          <a:xfrm>
            <a:off x="1103312" y="2763520"/>
            <a:ext cx="8946541" cy="3484879"/>
          </a:xfrm>
        </p:spPr>
        <p:txBody>
          <a:bodyPr>
            <a:normAutofit/>
          </a:bodyPr>
          <a:lstStyle/>
          <a:p>
            <a:br>
              <a:rPr lang="ru-RU" sz="1900" b="0" i="0">
                <a:effectLst/>
                <a:latin typeface="Roboto" panose="02000000000000000000" pitchFamily="2" charset="0"/>
              </a:rPr>
            </a:br>
            <a:br>
              <a:rPr lang="ru-RU" sz="1900" b="0" i="0">
                <a:effectLst/>
                <a:latin typeface="Roboto" panose="02000000000000000000" pitchFamily="2" charset="0"/>
              </a:rPr>
            </a:br>
            <a:r>
              <a:rPr lang="ru-RU" sz="1900" b="0" i="0" err="1">
                <a:effectLst/>
                <a:latin typeface="Roboto" panose="02000000000000000000" pitchFamily="2" charset="0"/>
              </a:rPr>
              <a:t>Қатты</a:t>
            </a:r>
            <a:r>
              <a:rPr lang="ru-RU" sz="1900" b="0" i="0">
                <a:effectLst/>
                <a:latin typeface="Roboto" panose="02000000000000000000" pitchFamily="2" charset="0"/>
              </a:rPr>
              <a:t> қоректік </a:t>
            </a:r>
            <a:r>
              <a:rPr lang="ru-RU" sz="1900" b="0" i="0" err="1">
                <a:effectLst/>
                <a:latin typeface="Roboto" panose="02000000000000000000" pitchFamily="2" charset="0"/>
              </a:rPr>
              <a:t>ортада</a:t>
            </a:r>
            <a:r>
              <a:rPr lang="ru-RU" sz="1900" b="0" i="0">
                <a:effectLst/>
                <a:latin typeface="Roboto" panose="02000000000000000000" pitchFamily="2" charset="0"/>
              </a:rPr>
              <a:t> </a:t>
            </a:r>
            <a:r>
              <a:rPr lang="ru-RU" sz="1900" b="0" i="0" err="1">
                <a:effectLst/>
                <a:latin typeface="Roboto" panose="02000000000000000000" pitchFamily="2" charset="0"/>
              </a:rPr>
              <a:t>өсірілген</a:t>
            </a:r>
            <a:r>
              <a:rPr lang="ru-RU" sz="1900" b="0" i="0">
                <a:effectLst/>
                <a:latin typeface="Roboto" panose="02000000000000000000" pitchFamily="2" charset="0"/>
              </a:rPr>
              <a:t> </a:t>
            </a:r>
            <a:r>
              <a:rPr lang="ru-RU" sz="1900" b="0" i="0" err="1">
                <a:effectLst/>
                <a:latin typeface="Roboto" panose="02000000000000000000" pitchFamily="2" charset="0"/>
              </a:rPr>
              <a:t>микроскопиялық</a:t>
            </a:r>
            <a:r>
              <a:rPr lang="ru-RU" sz="1900" b="0" i="0">
                <a:effectLst/>
                <a:latin typeface="Roboto" panose="02000000000000000000" pitchFamily="2" charset="0"/>
              </a:rPr>
              <a:t> </a:t>
            </a:r>
            <a:r>
              <a:rPr lang="ru-RU" sz="1900" b="0" i="0" err="1">
                <a:effectLst/>
                <a:latin typeface="Roboto" panose="02000000000000000000" pitchFamily="2" charset="0"/>
              </a:rPr>
              <a:t>саңырауқұлақ</a:t>
            </a:r>
            <a:r>
              <a:rPr lang="ru-RU" sz="1900" b="0" i="0">
                <a:effectLst/>
                <a:latin typeface="Roboto" panose="02000000000000000000" pitchFamily="2" charset="0"/>
              </a:rPr>
              <a:t> </a:t>
            </a:r>
            <a:r>
              <a:rPr lang="ru-RU" sz="1900" b="0" i="0" err="1">
                <a:effectLst/>
                <a:latin typeface="Roboto" panose="02000000000000000000" pitchFamily="2" charset="0"/>
              </a:rPr>
              <a:t>культураларын</a:t>
            </a:r>
            <a:r>
              <a:rPr lang="ru-RU" sz="1900" b="0" i="0">
                <a:effectLst/>
                <a:latin typeface="Roboto" panose="02000000000000000000" pitchFamily="2" charset="0"/>
              </a:rPr>
              <a:t>, </a:t>
            </a:r>
            <a:r>
              <a:rPr lang="ru-RU" sz="1900" b="0" i="0" err="1">
                <a:effectLst/>
                <a:latin typeface="Roboto" panose="02000000000000000000" pitchFamily="2" charset="0"/>
              </a:rPr>
              <a:t>сонымен</a:t>
            </a:r>
            <a:r>
              <a:rPr lang="ru-RU" sz="1900" b="0" i="0">
                <a:effectLst/>
                <a:latin typeface="Roboto" panose="02000000000000000000" pitchFamily="2" charset="0"/>
              </a:rPr>
              <a:t> </a:t>
            </a:r>
            <a:r>
              <a:rPr lang="ru-RU" sz="1900" b="0" i="0" err="1">
                <a:effectLst/>
                <a:latin typeface="Roboto" panose="02000000000000000000" pitchFamily="2" charset="0"/>
              </a:rPr>
              <a:t>қатар</a:t>
            </a:r>
            <a:r>
              <a:rPr lang="ru-RU" sz="1900" b="0" i="0">
                <a:effectLst/>
                <a:latin typeface="Roboto" panose="02000000000000000000" pitchFamily="2" charset="0"/>
              </a:rPr>
              <a:t>, </a:t>
            </a:r>
            <a:r>
              <a:rPr lang="ru-RU" sz="1900" b="0" i="0" err="1">
                <a:effectLst/>
                <a:latin typeface="Roboto" panose="02000000000000000000" pitchFamily="2" charset="0"/>
              </a:rPr>
              <a:t>сұйық</a:t>
            </a:r>
            <a:r>
              <a:rPr lang="ru-RU" sz="1900" b="0" i="0">
                <a:effectLst/>
                <a:latin typeface="Roboto" panose="02000000000000000000" pitchFamily="2" charset="0"/>
              </a:rPr>
              <a:t> қоректік </a:t>
            </a:r>
            <a:r>
              <a:rPr lang="ru-RU" sz="1900" b="0" i="0" err="1">
                <a:effectLst/>
                <a:latin typeface="Roboto" panose="02000000000000000000" pitchFamily="2" charset="0"/>
              </a:rPr>
              <a:t>ортада</a:t>
            </a:r>
            <a:r>
              <a:rPr lang="ru-RU" sz="1900" b="0" i="0">
                <a:effectLst/>
                <a:latin typeface="Roboto" panose="02000000000000000000" pitchFamily="2" charset="0"/>
              </a:rPr>
              <a:t> түптік </a:t>
            </a:r>
            <a:r>
              <a:rPr lang="ru-RU" sz="1900" b="0" i="0" err="1">
                <a:effectLst/>
                <a:latin typeface="Roboto" panose="02000000000000000000" pitchFamily="2" charset="0"/>
              </a:rPr>
              <a:t>культивирлеу</a:t>
            </a:r>
            <a:r>
              <a:rPr lang="ru-RU" sz="1900" b="0" i="0">
                <a:effectLst/>
                <a:latin typeface="Roboto" panose="02000000000000000000" pitchFamily="2" charset="0"/>
              </a:rPr>
              <a:t> </a:t>
            </a:r>
            <a:r>
              <a:rPr lang="ru-RU" sz="1900" b="0" i="0" err="1">
                <a:effectLst/>
                <a:latin typeface="Roboto" panose="02000000000000000000" pitchFamily="2" charset="0"/>
              </a:rPr>
              <a:t>әдісімен</a:t>
            </a:r>
            <a:r>
              <a:rPr lang="ru-RU" sz="1900" b="0" i="0">
                <a:effectLst/>
                <a:latin typeface="Roboto" panose="02000000000000000000" pitchFamily="2" charset="0"/>
              </a:rPr>
              <a:t> спора (конидий) </a:t>
            </a:r>
            <a:r>
              <a:rPr lang="ru-RU" sz="1900" b="0" i="0" err="1">
                <a:effectLst/>
                <a:latin typeface="Roboto" panose="02000000000000000000" pitchFamily="2" charset="0"/>
              </a:rPr>
              <a:t>немесе</a:t>
            </a:r>
            <a:r>
              <a:rPr lang="ru-RU" sz="1900" b="0" i="0">
                <a:effectLst/>
                <a:latin typeface="Roboto" panose="02000000000000000000" pitchFamily="2" charset="0"/>
              </a:rPr>
              <a:t> </a:t>
            </a:r>
            <a:r>
              <a:rPr lang="ru-RU" sz="1900" b="0" i="0" err="1">
                <a:effectLst/>
                <a:latin typeface="Roboto" panose="02000000000000000000" pitchFamily="2" charset="0"/>
              </a:rPr>
              <a:t>мицелиалы</a:t>
            </a:r>
            <a:r>
              <a:rPr lang="ru-RU" sz="1900" b="0" i="0">
                <a:effectLst/>
                <a:latin typeface="Roboto" panose="02000000000000000000" pitchFamily="2" charset="0"/>
              </a:rPr>
              <a:t> </a:t>
            </a:r>
            <a:r>
              <a:rPr lang="ru-RU" sz="1900" b="0" i="0" err="1">
                <a:effectLst/>
                <a:latin typeface="Roboto" panose="02000000000000000000" pitchFamily="2" charset="0"/>
              </a:rPr>
              <a:t>массасы</a:t>
            </a:r>
            <a:r>
              <a:rPr lang="ru-RU" sz="1900" b="0" i="0">
                <a:effectLst/>
                <a:latin typeface="Roboto" panose="02000000000000000000" pitchFamily="2" charset="0"/>
              </a:rPr>
              <a:t> </a:t>
            </a:r>
            <a:r>
              <a:rPr lang="ru-RU" sz="1900" b="0" i="0" err="1">
                <a:effectLst/>
                <a:latin typeface="Roboto" panose="02000000000000000000" pitchFamily="2" charset="0"/>
              </a:rPr>
              <a:t>алынған</a:t>
            </a:r>
            <a:r>
              <a:rPr lang="ru-RU" sz="1900" b="0" i="0">
                <a:effectLst/>
                <a:latin typeface="Roboto" panose="02000000000000000000" pitchFamily="2" charset="0"/>
              </a:rPr>
              <a:t>. </a:t>
            </a:r>
            <a:r>
              <a:rPr lang="ru-RU" sz="1900" b="0" i="0" err="1">
                <a:effectLst/>
                <a:latin typeface="Roboto" panose="02000000000000000000" pitchFamily="2" charset="0"/>
              </a:rPr>
              <a:t>Қатты</a:t>
            </a:r>
            <a:r>
              <a:rPr lang="ru-RU" sz="1900" b="0" i="0">
                <a:effectLst/>
                <a:latin typeface="Roboto" panose="02000000000000000000" pitchFamily="2" charset="0"/>
              </a:rPr>
              <a:t> қоректік орта </a:t>
            </a:r>
            <a:r>
              <a:rPr lang="ru-RU" sz="1900" b="0" i="0" err="1">
                <a:effectLst/>
                <a:latin typeface="Roboto" panose="02000000000000000000" pitchFamily="2" charset="0"/>
              </a:rPr>
              <a:t>ретінде</a:t>
            </a:r>
            <a:r>
              <a:rPr lang="ru-RU" sz="1900" b="0" i="0">
                <a:effectLst/>
                <a:latin typeface="Roboto" panose="02000000000000000000" pitchFamily="2" charset="0"/>
              </a:rPr>
              <a:t> </a:t>
            </a:r>
            <a:r>
              <a:rPr lang="ru-RU" sz="1900" b="0" i="0" err="1">
                <a:effectLst/>
                <a:latin typeface="Roboto" panose="02000000000000000000" pitchFamily="2" charset="0"/>
              </a:rPr>
              <a:t>көбінесе</a:t>
            </a:r>
            <a:r>
              <a:rPr lang="ru-RU" sz="1900" b="0" i="0">
                <a:effectLst/>
                <a:latin typeface="Roboto" panose="02000000000000000000" pitchFamily="2" charset="0"/>
              </a:rPr>
              <a:t>, </a:t>
            </a:r>
            <a:r>
              <a:rPr lang="ru-RU" sz="1900" b="0" i="0" err="1">
                <a:effectLst/>
                <a:latin typeface="Roboto" panose="02000000000000000000" pitchFamily="2" charset="0"/>
              </a:rPr>
              <a:t>ылғал</a:t>
            </a:r>
            <a:r>
              <a:rPr lang="ru-RU" sz="1900" b="0" i="0">
                <a:effectLst/>
                <a:latin typeface="Roboto" panose="02000000000000000000" pitchFamily="2" charset="0"/>
              </a:rPr>
              <a:t> </a:t>
            </a:r>
            <a:r>
              <a:rPr lang="ru-RU" sz="1900" b="0" i="0" err="1">
                <a:effectLst/>
                <a:latin typeface="Roboto" panose="02000000000000000000" pitchFamily="2" charset="0"/>
              </a:rPr>
              <a:t>бидай</a:t>
            </a:r>
            <a:r>
              <a:rPr lang="ru-RU" sz="1900" b="0" i="0">
                <a:effectLst/>
                <a:latin typeface="Roboto" panose="02000000000000000000" pitchFamily="2" charset="0"/>
              </a:rPr>
              <a:t> </a:t>
            </a:r>
            <a:r>
              <a:rPr lang="ru-RU" sz="1900" b="0" i="0" err="1">
                <a:effectLst/>
                <a:latin typeface="Roboto" panose="02000000000000000000" pitchFamily="2" charset="0"/>
              </a:rPr>
              <a:t>кебегіне</a:t>
            </a:r>
            <a:r>
              <a:rPr lang="ru-RU" sz="1900" b="0" i="0">
                <a:effectLst/>
                <a:latin typeface="Roboto" panose="02000000000000000000" pitchFamily="2" charset="0"/>
              </a:rPr>
              <a:t> 5-10% </a:t>
            </a:r>
            <a:r>
              <a:rPr lang="ru-RU" sz="1900" b="0" i="0" err="1">
                <a:effectLst/>
                <a:latin typeface="Roboto" panose="02000000000000000000" pitchFamily="2" charset="0"/>
              </a:rPr>
              <a:t>ағаш</a:t>
            </a:r>
            <a:r>
              <a:rPr lang="ru-RU" sz="1900" b="0" i="0">
                <a:effectLst/>
                <a:latin typeface="Roboto" panose="02000000000000000000" pitchFamily="2" charset="0"/>
              </a:rPr>
              <a:t> </a:t>
            </a:r>
            <a:r>
              <a:rPr lang="ru-RU" sz="1900" b="0" i="0" err="1">
                <a:effectLst/>
                <a:latin typeface="Roboto" panose="02000000000000000000" pitchFamily="2" charset="0"/>
              </a:rPr>
              <a:t>үгінділерін</a:t>
            </a:r>
            <a:r>
              <a:rPr lang="ru-RU" sz="1900" b="0" i="0">
                <a:effectLst/>
                <a:latin typeface="Roboto" panose="02000000000000000000" pitchFamily="2" charset="0"/>
              </a:rPr>
              <a:t> </a:t>
            </a:r>
            <a:r>
              <a:rPr lang="ru-RU" sz="1900" b="0" i="0" err="1">
                <a:effectLst/>
                <a:latin typeface="Roboto" panose="02000000000000000000" pitchFamily="2" charset="0"/>
              </a:rPr>
              <a:t>қоспа</a:t>
            </a:r>
            <a:r>
              <a:rPr lang="ru-RU" sz="1900" b="0" i="0">
                <a:effectLst/>
                <a:latin typeface="Roboto" panose="02000000000000000000" pitchFamily="2" charset="0"/>
              </a:rPr>
              <a:t> </a:t>
            </a:r>
            <a:r>
              <a:rPr lang="ru-RU" sz="1900" b="0" i="0" err="1">
                <a:effectLst/>
                <a:latin typeface="Roboto" panose="02000000000000000000" pitchFamily="2" charset="0"/>
              </a:rPr>
              <a:t>ретінде</a:t>
            </a:r>
            <a:r>
              <a:rPr lang="ru-RU" sz="1900" b="0" i="0">
                <a:effectLst/>
                <a:latin typeface="Roboto" panose="02000000000000000000" pitchFamily="2" charset="0"/>
              </a:rPr>
              <a:t> </a:t>
            </a:r>
            <a:r>
              <a:rPr lang="ru-RU" sz="1900" b="0" i="0" err="1">
                <a:effectLst/>
                <a:latin typeface="Roboto" panose="02000000000000000000" pitchFamily="2" charset="0"/>
              </a:rPr>
              <a:t>қосады</a:t>
            </a:r>
            <a:r>
              <a:rPr lang="ru-RU" sz="1900" b="0" i="0">
                <a:effectLst/>
                <a:latin typeface="Roboto" panose="02000000000000000000" pitchFamily="2" charset="0"/>
              </a:rPr>
              <a:t>, </a:t>
            </a:r>
            <a:r>
              <a:rPr lang="ru-RU" sz="1900" b="0" i="0" err="1">
                <a:effectLst/>
                <a:latin typeface="Roboto" panose="02000000000000000000" pitchFamily="2" charset="0"/>
              </a:rPr>
              <a:t>ағаш</a:t>
            </a:r>
            <a:r>
              <a:rPr lang="ru-RU" sz="1900" b="0" i="0">
                <a:effectLst/>
                <a:latin typeface="Roboto" panose="02000000000000000000" pitchFamily="2" charset="0"/>
              </a:rPr>
              <a:t> </a:t>
            </a:r>
            <a:r>
              <a:rPr lang="ru-RU" sz="1900" b="0" i="0" err="1">
                <a:effectLst/>
                <a:latin typeface="Roboto" panose="02000000000000000000" pitchFamily="2" charset="0"/>
              </a:rPr>
              <a:t>үгінділерін</a:t>
            </a:r>
            <a:r>
              <a:rPr lang="ru-RU" sz="1900" b="0" i="0">
                <a:effectLst/>
                <a:latin typeface="Roboto" panose="02000000000000000000" pitchFamily="2" charset="0"/>
              </a:rPr>
              <a:t> қоректік орта бос </a:t>
            </a:r>
            <a:r>
              <a:rPr lang="ru-RU" sz="1900" b="0" i="0" err="1">
                <a:effectLst/>
                <a:latin typeface="Roboto" panose="02000000000000000000" pitchFamily="2" charset="0"/>
              </a:rPr>
              <a:t>тығыз</a:t>
            </a:r>
            <a:r>
              <a:rPr lang="ru-RU" sz="1900" b="0" i="0">
                <a:effectLst/>
                <a:latin typeface="Roboto" panose="02000000000000000000" pitchFamily="2" charset="0"/>
              </a:rPr>
              <a:t> </a:t>
            </a:r>
            <a:r>
              <a:rPr lang="ru-RU" sz="1900" b="0" i="0" err="1">
                <a:effectLst/>
                <a:latin typeface="Roboto" panose="02000000000000000000" pitchFamily="2" charset="0"/>
              </a:rPr>
              <a:t>болмас</a:t>
            </a:r>
            <a:r>
              <a:rPr lang="ru-RU" sz="1900" b="0" i="0">
                <a:effectLst/>
                <a:latin typeface="Roboto" panose="02000000000000000000" pitchFamily="2" charset="0"/>
              </a:rPr>
              <a:t> </a:t>
            </a:r>
            <a:r>
              <a:rPr lang="ru-RU" sz="1900" b="0" i="0" err="1">
                <a:effectLst/>
                <a:latin typeface="Roboto" panose="02000000000000000000" pitchFamily="2" charset="0"/>
              </a:rPr>
              <a:t>үшін</a:t>
            </a:r>
            <a:r>
              <a:rPr lang="ru-RU" sz="1900" b="0" i="0">
                <a:effectLst/>
                <a:latin typeface="Roboto" panose="02000000000000000000" pitchFamily="2" charset="0"/>
              </a:rPr>
              <a:t> </a:t>
            </a:r>
            <a:r>
              <a:rPr lang="ru-RU" sz="1900" b="0" i="0" err="1">
                <a:effectLst/>
                <a:latin typeface="Roboto" panose="02000000000000000000" pitchFamily="2" charset="0"/>
              </a:rPr>
              <a:t>және</a:t>
            </a:r>
            <a:r>
              <a:rPr lang="ru-RU" sz="1900" b="0" i="0">
                <a:effectLst/>
                <a:latin typeface="Roboto" panose="02000000000000000000" pitchFamily="2" charset="0"/>
              </a:rPr>
              <a:t> </a:t>
            </a:r>
            <a:r>
              <a:rPr lang="ru-RU" sz="1900" b="0" i="0" err="1">
                <a:effectLst/>
                <a:latin typeface="Roboto" panose="02000000000000000000" pitchFamily="2" charset="0"/>
              </a:rPr>
              <a:t>борпылдақ</a:t>
            </a:r>
            <a:r>
              <a:rPr lang="ru-RU" sz="1900" b="0" i="0">
                <a:effectLst/>
                <a:latin typeface="Roboto" panose="02000000000000000000" pitchFamily="2" charset="0"/>
              </a:rPr>
              <a:t> болу </a:t>
            </a:r>
            <a:r>
              <a:rPr lang="ru-RU" sz="1900" b="0" i="0" err="1">
                <a:effectLst/>
                <a:latin typeface="Roboto" panose="02000000000000000000" pitchFamily="2" charset="0"/>
              </a:rPr>
              <a:t>үшін</a:t>
            </a:r>
            <a:r>
              <a:rPr lang="ru-RU" sz="1900" b="0" i="0">
                <a:effectLst/>
                <a:latin typeface="Roboto" panose="02000000000000000000" pitchFamily="2" charset="0"/>
              </a:rPr>
              <a:t> </a:t>
            </a:r>
            <a:r>
              <a:rPr lang="ru-RU" sz="1900" b="0" i="0" err="1">
                <a:effectLst/>
                <a:latin typeface="Roboto" panose="02000000000000000000" pitchFamily="2" charset="0"/>
              </a:rPr>
              <a:t>қолданады</a:t>
            </a:r>
            <a:r>
              <a:rPr lang="ru-RU" sz="1900" b="0" i="0">
                <a:effectLst/>
                <a:latin typeface="Roboto" panose="02000000000000000000" pitchFamily="2" charset="0"/>
              </a:rPr>
              <a:t>.</a:t>
            </a:r>
            <a:br>
              <a:rPr lang="ru-RU" sz="1900" b="0" i="0">
                <a:effectLst/>
                <a:latin typeface="Roboto" panose="02000000000000000000" pitchFamily="2" charset="0"/>
              </a:rPr>
            </a:br>
            <a:endParaRPr lang="ru-RU" sz="1900" b="0" i="0">
              <a:effectLst/>
              <a:latin typeface="Roboto" panose="02000000000000000000" pitchFamily="2" charset="0"/>
            </a:endParaRPr>
          </a:p>
          <a:p>
            <a:br>
              <a:rPr lang="ru-RU" sz="1900"/>
            </a:br>
            <a:endParaRPr lang="ru-KZ" sz="1900"/>
          </a:p>
        </p:txBody>
      </p:sp>
    </p:spTree>
    <p:extLst>
      <p:ext uri="{BB962C8B-B14F-4D97-AF65-F5344CB8AC3E}">
        <p14:creationId xmlns:p14="http://schemas.microsoft.com/office/powerpoint/2010/main" val="42454335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TotalTime>
  <Words>1986</Words>
  <Application>Microsoft Office PowerPoint</Application>
  <PresentationFormat>Широкоэкранный</PresentationFormat>
  <Paragraphs>66</Paragraphs>
  <Slides>35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Century Gothic</vt:lpstr>
      <vt:lpstr>Roboto</vt:lpstr>
      <vt:lpstr>Times New Roman</vt:lpstr>
      <vt:lpstr>Wingdings 3</vt:lpstr>
      <vt:lpstr>Ион</vt:lpstr>
      <vt:lpstr>Иммобилизденген ферменттер мен микробтық жасушаларға негізделген жаңа технологиялар.</vt:lpstr>
      <vt:lpstr>Презентация PowerPoint</vt:lpstr>
      <vt:lpstr>Презентация PowerPoint</vt:lpstr>
      <vt:lpstr>Презентация PowerPoint</vt:lpstr>
      <vt:lpstr>Презентация PowerPoint</vt:lpstr>
      <vt:lpstr>Презентация PowerPoint</vt:lpstr>
      <vt:lpstr>ФЕРМЕНТ ПРЕПАРАТЫ ӨНДІРІСІНІҢ ТЕХНОЛОГИЯСЫ</vt:lpstr>
      <vt:lpstr>БЕТТІК КУЛЬТИВИРЛЕУ ӘДІСІ</vt:lpstr>
      <vt:lpstr>Егіс материалын алу.</vt:lpstr>
      <vt:lpstr>Қоректік ортаны дайындау</vt:lpstr>
      <vt:lpstr>Презентация PowerPoint</vt:lpstr>
      <vt:lpstr>Ферменттік микроорганизм – продуцентінің культурасын өсіру</vt:lpstr>
      <vt:lpstr>Культураны кептіру.</vt:lpstr>
      <vt:lpstr>Техникалық және тазартылған фермент препаратын алу.</vt:lpstr>
      <vt:lpstr>Түптік культивирлеу әдісі</vt:lpstr>
      <vt:lpstr>Презентация PowerPoint</vt:lpstr>
      <vt:lpstr>Егіс материалын дайындау</vt:lpstr>
      <vt:lpstr>Қоректік ортаны дайындау</vt:lpstr>
      <vt:lpstr>Ферментация</vt:lpstr>
      <vt:lpstr>Презентация PowerPoint</vt:lpstr>
      <vt:lpstr>Иммобилизденген ферменттер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Органикалық полимерлі таратушылар. </vt:lpstr>
      <vt:lpstr>Презентация PowerPoint</vt:lpstr>
      <vt:lpstr>Органикалық полимерлі таратушылар. </vt:lpstr>
      <vt:lpstr>Презентация PowerPoint</vt:lpstr>
      <vt:lpstr>Презентация PowerPoint</vt:lpstr>
      <vt:lpstr>Жабыстыру.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Иммобилизденген ферменттер мен микробтық жасушаларға негізделген жаңа технологиялар.</dc:title>
  <dc:creator>Мамытова Нургуль</dc:creator>
  <cp:lastModifiedBy>Мамытова Нургуль</cp:lastModifiedBy>
  <cp:revision>2</cp:revision>
  <dcterms:created xsi:type="dcterms:W3CDTF">2021-10-11T08:03:21Z</dcterms:created>
  <dcterms:modified xsi:type="dcterms:W3CDTF">2021-10-11T08:50:47Z</dcterms:modified>
</cp:coreProperties>
</file>